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323" r:id="rId3"/>
    <p:sldId id="299" r:id="rId4"/>
    <p:sldId id="302" r:id="rId5"/>
    <p:sldId id="301" r:id="rId6"/>
    <p:sldId id="303" r:id="rId7"/>
    <p:sldId id="305" r:id="rId8"/>
    <p:sldId id="318" r:id="rId9"/>
    <p:sldId id="307" r:id="rId10"/>
    <p:sldId id="296" r:id="rId11"/>
    <p:sldId id="309" r:id="rId12"/>
    <p:sldId id="280" r:id="rId13"/>
    <p:sldId id="290" r:id="rId14"/>
    <p:sldId id="287" r:id="rId15"/>
    <p:sldId id="310" r:id="rId16"/>
    <p:sldId id="298" r:id="rId17"/>
    <p:sldId id="297" r:id="rId18"/>
    <p:sldId id="321" r:id="rId19"/>
    <p:sldId id="264" r:id="rId20"/>
    <p:sldId id="259" r:id="rId21"/>
    <p:sldId id="265"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48"/>
    <p:restoredTop sz="94749"/>
  </p:normalViewPr>
  <p:slideViewPr>
    <p:cSldViewPr snapToGrid="0">
      <p:cViewPr varScale="1">
        <p:scale>
          <a:sx n="149" d="100"/>
          <a:sy n="149" d="100"/>
        </p:scale>
        <p:origin x="20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5BFC-6E0E-5E45-91AE-175AD41DC970}" type="datetimeFigureOut">
              <a:rPr lang="en-US" smtClean="0"/>
              <a:t>5/31/24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BF0EB-8294-BB47-9836-DC240E12481E}" type="slidenum">
              <a:rPr lang="en-US" smtClean="0"/>
              <a:t>‹#›</a:t>
            </a:fld>
            <a:endParaRPr lang="en-US"/>
          </a:p>
        </p:txBody>
      </p:sp>
    </p:spTree>
    <p:extLst>
      <p:ext uri="{BB962C8B-B14F-4D97-AF65-F5344CB8AC3E}">
        <p14:creationId xmlns:p14="http://schemas.microsoft.com/office/powerpoint/2010/main" val="39806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Ight</a:t>
            </a:r>
            <a:r>
              <a:rPr lang="en-US" dirty="0"/>
              <a:t> res</a:t>
            </a:r>
          </a:p>
        </p:txBody>
      </p:sp>
      <p:sp>
        <p:nvSpPr>
          <p:cNvPr id="4" name="Slide Number Placeholder 3"/>
          <p:cNvSpPr>
            <a:spLocks noGrp="1"/>
          </p:cNvSpPr>
          <p:nvPr>
            <p:ph type="sldNum" sz="quarter" idx="5"/>
          </p:nvPr>
        </p:nvSpPr>
        <p:spPr/>
        <p:txBody>
          <a:bodyPr/>
          <a:lstStyle/>
          <a:p>
            <a:fld id="{940BF0EB-8294-BB47-9836-DC240E12481E}" type="slidenum">
              <a:rPr lang="en-US" smtClean="0"/>
              <a:t>2</a:t>
            </a:fld>
            <a:endParaRPr lang="en-US"/>
          </a:p>
        </p:txBody>
      </p:sp>
    </p:spTree>
    <p:extLst>
      <p:ext uri="{BB962C8B-B14F-4D97-AF65-F5344CB8AC3E}">
        <p14:creationId xmlns:p14="http://schemas.microsoft.com/office/powerpoint/2010/main" val="1487793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0BF0EB-8294-BB47-9836-DC240E12481E}" type="slidenum">
              <a:rPr lang="en-US" smtClean="0"/>
              <a:t>7</a:t>
            </a:fld>
            <a:endParaRPr lang="en-US"/>
          </a:p>
        </p:txBody>
      </p:sp>
    </p:spTree>
    <p:extLst>
      <p:ext uri="{BB962C8B-B14F-4D97-AF65-F5344CB8AC3E}">
        <p14:creationId xmlns:p14="http://schemas.microsoft.com/office/powerpoint/2010/main" val="357661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58D5-B6ED-2DAA-D0E1-341BC9B372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D84A89-2542-4224-87BC-8CF0222E4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70EEB7-5EE8-0FAC-9867-151EC9373B99}"/>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F5C30686-FE4E-427E-69F4-6F6F56190AA4}"/>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F3A8BB85-3007-6D80-A592-401824DB1713}"/>
              </a:ext>
            </a:extLst>
          </p:cNvPr>
          <p:cNvSpPr>
            <a:spLocks noGrp="1"/>
          </p:cNvSpPr>
          <p:nvPr>
            <p:ph type="sldNum" sz="quarter" idx="12"/>
          </p:nvPr>
        </p:nvSpPr>
        <p:spPr/>
        <p:txBody>
          <a:bodyPr/>
          <a:lstStyle/>
          <a:p>
            <a:fld id="{A5D20DDA-497C-CB4C-BDCD-EF27C37CB3C2}" type="slidenum">
              <a:rPr lang="en-US" smtClean="0"/>
              <a:t>‹#›</a:t>
            </a:fld>
            <a:endParaRPr lang="en-US"/>
          </a:p>
        </p:txBody>
      </p:sp>
      <p:sp>
        <p:nvSpPr>
          <p:cNvPr id="7" name="TextBox 6">
            <a:extLst>
              <a:ext uri="{FF2B5EF4-FFF2-40B4-BE49-F238E27FC236}">
                <a16:creationId xmlns:a16="http://schemas.microsoft.com/office/drawing/2014/main" id="{DDF99671-0ACD-C640-FBEA-2737A6850ABA}"/>
              </a:ext>
            </a:extLst>
          </p:cNvPr>
          <p:cNvSpPr txBox="1"/>
          <p:nvPr userDrawn="1"/>
        </p:nvSpPr>
        <p:spPr>
          <a:xfrm>
            <a:off x="5614313" y="136525"/>
            <a:ext cx="5992573" cy="369332"/>
          </a:xfrm>
          <a:prstGeom prst="rect">
            <a:avLst/>
          </a:prstGeom>
          <a:noFill/>
        </p:spPr>
        <p:txBody>
          <a:bodyPr wrap="square">
            <a:spAutoFit/>
          </a:bodyPr>
          <a:lstStyle/>
          <a:p>
            <a:r>
              <a:rPr lang="en-US" dirty="0" err="1"/>
              <a:t>Licence</a:t>
            </a:r>
            <a:r>
              <a:rPr lang="en-US" dirty="0"/>
              <a:t>: https://</a:t>
            </a:r>
            <a:r>
              <a:rPr lang="en-US" dirty="0" err="1"/>
              <a:t>creativecommons.org</a:t>
            </a:r>
            <a:r>
              <a:rPr lang="en-US" dirty="0"/>
              <a:t>/licenses/by/4.0/</a:t>
            </a:r>
          </a:p>
        </p:txBody>
      </p:sp>
    </p:spTree>
    <p:extLst>
      <p:ext uri="{BB962C8B-B14F-4D97-AF65-F5344CB8AC3E}">
        <p14:creationId xmlns:p14="http://schemas.microsoft.com/office/powerpoint/2010/main" val="82453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50A1-1CF6-272E-8012-9D0AAEEC9A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8A2282-5BA8-58EF-21AC-753A7A01B8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EDB5D7-BDBA-AE04-5B7E-511B6F7C2599}"/>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A83200F1-3736-274F-E7AF-252778B3B6BB}"/>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2154B8B5-60FB-4584-71BA-94EE31B17930}"/>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18975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A337E-7ACC-88C5-F396-1CD866B920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947EF4-D9EF-2857-C637-9C881E2C7F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D4825-D8A3-F3A0-68C1-E25D21653101}"/>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8BC4158C-B3BB-0E6B-3941-566374E3022D}"/>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D2EC50A0-6CB1-FA3B-961C-0247D2F9E472}"/>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3075833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057A-CA9E-AD5F-392C-E86EA73F5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BF431F-5B26-B7A3-E309-E2E74B2BB3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89228-9FFB-690F-8AC0-A0155B6C0C4E}"/>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C9BBD757-9F4F-74C0-30BF-7DB0140424C4}"/>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1BC6933F-C443-68A6-5140-48D5A3B66009}"/>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882602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12146-27D5-1111-75D2-295B190B4F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82FF07-F0B0-257D-3028-AACBDE7872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4F30B8-99AC-3581-6FBE-652055B056F9}"/>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7A54397D-CC54-B546-79CB-FD3675518D8D}"/>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653B31DA-18F9-2BC4-12AE-D1910666CD8A}"/>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754760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9B1B5-7BBB-898A-6B69-24B6A10AF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A12D0E-13FA-2971-6A60-209AA326E9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EF4A82-1D47-C248-0955-2E54E51BF7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6487D-7B03-3B27-8937-63E085753687}"/>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896B30C6-5273-4235-6722-B8B8B67E4B1C}"/>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88A3C8E4-9BBC-945E-2C99-7192AC9D0F88}"/>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220737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8F0A-67B4-0B4C-743F-07019380D1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82E3E-7F3B-635D-F551-2B17F4B116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FDA417-81F0-607C-20D8-DA56C4F55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5ECEC-8C67-9658-981C-F99F6C17D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8C396-E8EC-F3B9-CAAC-619491E74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102FAD-520D-80FB-B990-E7A5EE568F37}"/>
              </a:ext>
            </a:extLst>
          </p:cNvPr>
          <p:cNvSpPr>
            <a:spLocks noGrp="1"/>
          </p:cNvSpPr>
          <p:nvPr>
            <p:ph type="dt" sz="half" idx="10"/>
          </p:nvPr>
        </p:nvSpPr>
        <p:spPr/>
        <p:txBody>
          <a:bodyPr/>
          <a:lstStyle/>
          <a:p>
            <a:r>
              <a:rPr lang="en-US"/>
              <a:t>May 30th, 2024</a:t>
            </a:r>
          </a:p>
        </p:txBody>
      </p:sp>
      <p:sp>
        <p:nvSpPr>
          <p:cNvPr id="8" name="Footer Placeholder 7">
            <a:extLst>
              <a:ext uri="{FF2B5EF4-FFF2-40B4-BE49-F238E27FC236}">
                <a16:creationId xmlns:a16="http://schemas.microsoft.com/office/drawing/2014/main" id="{A556EA2B-66B1-0C3C-6616-D79A9E11C0B3}"/>
              </a:ext>
            </a:extLst>
          </p:cNvPr>
          <p:cNvSpPr>
            <a:spLocks noGrp="1"/>
          </p:cNvSpPr>
          <p:nvPr>
            <p:ph type="ftr" sz="quarter" idx="11"/>
          </p:nvPr>
        </p:nvSpPr>
        <p:spPr/>
        <p:txBody>
          <a:bodyPr/>
          <a:lstStyle/>
          <a:p>
            <a:r>
              <a:rPr lang="en-US"/>
              <a:t>A.Pelov - IETF, Standards and Research</a:t>
            </a:r>
          </a:p>
        </p:txBody>
      </p:sp>
      <p:sp>
        <p:nvSpPr>
          <p:cNvPr id="9" name="Slide Number Placeholder 8">
            <a:extLst>
              <a:ext uri="{FF2B5EF4-FFF2-40B4-BE49-F238E27FC236}">
                <a16:creationId xmlns:a16="http://schemas.microsoft.com/office/drawing/2014/main" id="{9FAAE7AB-EAC5-D44F-DBFB-862E81C10EB7}"/>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570110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4F94-8BB8-9680-7181-670B1C9A24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FFC57C-D1E7-4E94-3CA3-446FBE114AE3}"/>
              </a:ext>
            </a:extLst>
          </p:cNvPr>
          <p:cNvSpPr>
            <a:spLocks noGrp="1"/>
          </p:cNvSpPr>
          <p:nvPr>
            <p:ph type="dt" sz="half" idx="10"/>
          </p:nvPr>
        </p:nvSpPr>
        <p:spPr/>
        <p:txBody>
          <a:bodyPr/>
          <a:lstStyle/>
          <a:p>
            <a:r>
              <a:rPr lang="en-US"/>
              <a:t>May 30th, 2024</a:t>
            </a:r>
          </a:p>
        </p:txBody>
      </p:sp>
      <p:sp>
        <p:nvSpPr>
          <p:cNvPr id="4" name="Footer Placeholder 3">
            <a:extLst>
              <a:ext uri="{FF2B5EF4-FFF2-40B4-BE49-F238E27FC236}">
                <a16:creationId xmlns:a16="http://schemas.microsoft.com/office/drawing/2014/main" id="{1766BB11-ECBD-0105-2B33-F95C6B58E2B9}"/>
              </a:ext>
            </a:extLst>
          </p:cNvPr>
          <p:cNvSpPr>
            <a:spLocks noGrp="1"/>
          </p:cNvSpPr>
          <p:nvPr>
            <p:ph type="ftr" sz="quarter" idx="11"/>
          </p:nvPr>
        </p:nvSpPr>
        <p:spPr/>
        <p:txBody>
          <a:bodyPr/>
          <a:lstStyle/>
          <a:p>
            <a:r>
              <a:rPr lang="en-US"/>
              <a:t>A.Pelov - IETF, Standards and Research</a:t>
            </a:r>
          </a:p>
        </p:txBody>
      </p:sp>
      <p:sp>
        <p:nvSpPr>
          <p:cNvPr id="5" name="Slide Number Placeholder 4">
            <a:extLst>
              <a:ext uri="{FF2B5EF4-FFF2-40B4-BE49-F238E27FC236}">
                <a16:creationId xmlns:a16="http://schemas.microsoft.com/office/drawing/2014/main" id="{9B6862D9-CD88-8F15-19CB-9E5D100DE11D}"/>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227325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FC9BE3-6FB6-C0AA-1D55-F5F0F3FF909F}"/>
              </a:ext>
            </a:extLst>
          </p:cNvPr>
          <p:cNvSpPr>
            <a:spLocks noGrp="1"/>
          </p:cNvSpPr>
          <p:nvPr>
            <p:ph type="dt" sz="half" idx="10"/>
          </p:nvPr>
        </p:nvSpPr>
        <p:spPr/>
        <p:txBody>
          <a:bodyPr/>
          <a:lstStyle/>
          <a:p>
            <a:r>
              <a:rPr lang="en-US"/>
              <a:t>May 30th, 2024</a:t>
            </a:r>
          </a:p>
        </p:txBody>
      </p:sp>
      <p:sp>
        <p:nvSpPr>
          <p:cNvPr id="3" name="Footer Placeholder 2">
            <a:extLst>
              <a:ext uri="{FF2B5EF4-FFF2-40B4-BE49-F238E27FC236}">
                <a16:creationId xmlns:a16="http://schemas.microsoft.com/office/drawing/2014/main" id="{9B15ABAE-EC5D-2124-BDB6-B41EBDBE81AD}"/>
              </a:ext>
            </a:extLst>
          </p:cNvPr>
          <p:cNvSpPr>
            <a:spLocks noGrp="1"/>
          </p:cNvSpPr>
          <p:nvPr>
            <p:ph type="ftr" sz="quarter" idx="11"/>
          </p:nvPr>
        </p:nvSpPr>
        <p:spPr/>
        <p:txBody>
          <a:bodyPr/>
          <a:lstStyle/>
          <a:p>
            <a:r>
              <a:rPr lang="en-US"/>
              <a:t>A.Pelov - IETF, Standards and Research</a:t>
            </a:r>
          </a:p>
        </p:txBody>
      </p:sp>
      <p:sp>
        <p:nvSpPr>
          <p:cNvPr id="4" name="Slide Number Placeholder 3">
            <a:extLst>
              <a:ext uri="{FF2B5EF4-FFF2-40B4-BE49-F238E27FC236}">
                <a16:creationId xmlns:a16="http://schemas.microsoft.com/office/drawing/2014/main" id="{37055D33-25C5-BAC7-6610-521B989B4F75}"/>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117912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C96D-BA81-662A-42FA-F93D2C3DDA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B66C8-CED4-03D1-CDDD-9ADD2D313F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E76B9-0C12-50D9-6635-855794DADD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4B9F1-430D-BA3D-E3C4-0576C68C6FDC}"/>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5926C12B-7F82-B309-84EA-E72F37F72443}"/>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DE4ED42C-D4BA-4772-9F2C-641371FDB813}"/>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248095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86F6-689D-4538-C812-4F66380AE1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BE835-A671-092A-3790-E8CAEFFFF3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3A674C-F895-0B74-6B90-934006E65A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CC7E7-D8C7-2103-075D-6B9B484CEC6C}"/>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D4E0CC17-15BB-7E01-8EB3-5E6F22FFAAF8}"/>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3687B58C-F445-E398-3B43-9D853AAF2CA1}"/>
              </a:ext>
            </a:extLst>
          </p:cNvPr>
          <p:cNvSpPr>
            <a:spLocks noGrp="1"/>
          </p:cNvSpPr>
          <p:nvPr>
            <p:ph type="sldNum" sz="quarter" idx="12"/>
          </p:nvPr>
        </p:nvSpPr>
        <p:spPr/>
        <p:txBody>
          <a:bodyPr/>
          <a:lstStyle/>
          <a:p>
            <a:fld id="{A5D20DDA-497C-CB4C-BDCD-EF27C37CB3C2}" type="slidenum">
              <a:rPr lang="en-US" smtClean="0"/>
              <a:t>‹#›</a:t>
            </a:fld>
            <a:endParaRPr lang="en-US"/>
          </a:p>
        </p:txBody>
      </p:sp>
    </p:spTree>
    <p:extLst>
      <p:ext uri="{BB962C8B-B14F-4D97-AF65-F5344CB8AC3E}">
        <p14:creationId xmlns:p14="http://schemas.microsoft.com/office/powerpoint/2010/main" val="547945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www.imt-atlantique.fr/fr"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creativecommons.org/licenses/by/4.0/"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3D474-06E3-244B-A19A-4257040AD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409BE8-B4D2-77E7-42AA-A0653A397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F6142-038E-39D3-92F5-055FFBAC3DE6}"/>
              </a:ext>
            </a:extLst>
          </p:cNvPr>
          <p:cNvSpPr>
            <a:spLocks noGrp="1"/>
          </p:cNvSpPr>
          <p:nvPr>
            <p:ph type="dt" sz="half" idx="2"/>
          </p:nvPr>
        </p:nvSpPr>
        <p:spPr>
          <a:xfrm>
            <a:off x="1238956" y="6357056"/>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May 30th, 2024</a:t>
            </a:r>
          </a:p>
        </p:txBody>
      </p:sp>
      <p:sp>
        <p:nvSpPr>
          <p:cNvPr id="5" name="Footer Placeholder 4">
            <a:extLst>
              <a:ext uri="{FF2B5EF4-FFF2-40B4-BE49-F238E27FC236}">
                <a16:creationId xmlns:a16="http://schemas.microsoft.com/office/drawing/2014/main" id="{4B4A28B6-6A89-030E-A6F4-237B27557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A.Pelov - IETF, Standards and Research</a:t>
            </a:r>
          </a:p>
        </p:txBody>
      </p:sp>
      <p:sp>
        <p:nvSpPr>
          <p:cNvPr id="6" name="Slide Number Placeholder 5">
            <a:extLst>
              <a:ext uri="{FF2B5EF4-FFF2-40B4-BE49-F238E27FC236}">
                <a16:creationId xmlns:a16="http://schemas.microsoft.com/office/drawing/2014/main" id="{76DA4330-577A-EAAC-325C-FE1BA8D607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5D20DDA-497C-CB4C-BDCD-EF27C37CB3C2}" type="slidenum">
              <a:rPr lang="en-US" smtClean="0"/>
              <a:t>‹#›</a:t>
            </a:fld>
            <a:endParaRPr lang="en-US"/>
          </a:p>
        </p:txBody>
      </p:sp>
      <p:pic>
        <p:nvPicPr>
          <p:cNvPr id="14338" name="Picture 2" descr="Chaire Professeur Junior en Systèmes ...">
            <a:hlinkClick r:id="rId13"/>
            <a:extLst>
              <a:ext uri="{FF2B5EF4-FFF2-40B4-BE49-F238E27FC236}">
                <a16:creationId xmlns:a16="http://schemas.microsoft.com/office/drawing/2014/main" id="{1456B8D9-6387-B375-FC29-4D9E4F2C5E2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048" y="6176963"/>
            <a:ext cx="1001308" cy="681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Materialsammlung">
            <a:hlinkClick r:id="rId15"/>
            <a:extLst>
              <a:ext uri="{FF2B5EF4-FFF2-40B4-BE49-F238E27FC236}">
                <a16:creationId xmlns:a16="http://schemas.microsoft.com/office/drawing/2014/main" id="{96183FC1-E02A-9995-1BF1-6B05664C2AA7}"/>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094189" y="0"/>
            <a:ext cx="1097811" cy="60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228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ietf.org/participate/get-starte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etf.org/media/documents/NewParticipant-Overview-Recordings_2022.pdf" TargetMode="External"/><Relationship Id="rId2" Type="http://schemas.openxmlformats.org/officeDocument/2006/relationships/hyperlink" Target="https://www.ietf.org/meeting/new-participants/" TargetMode="Externa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hyperlink" Target="https://www.ietf.org/meeting/new-participants/" TargetMode="Externa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hyperlink" Target="https://www.ietf.org/media/documents/NewParticipant-Overview-Recordings_2022.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irtf.org/"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ietf.or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ietf.org/blog/ietf114-hackathon/"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etf.org/blog/highlights-ietf-100/"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etf.org/blog/highlights-ietf-102/"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camping-saint-briac.com/en/beaches/"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s://datatracker.ietf.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atatracker.ietf.or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jpe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6.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jpe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BC0E-DC92-B13E-5913-88E673B0249E}"/>
              </a:ext>
            </a:extLst>
          </p:cNvPr>
          <p:cNvSpPr>
            <a:spLocks noGrp="1"/>
          </p:cNvSpPr>
          <p:nvPr>
            <p:ph type="ctrTitle"/>
          </p:nvPr>
        </p:nvSpPr>
        <p:spPr>
          <a:xfrm>
            <a:off x="1524000" y="2099825"/>
            <a:ext cx="9144000" cy="2387600"/>
          </a:xfrm>
        </p:spPr>
        <p:txBody>
          <a:bodyPr>
            <a:normAutofit fontScale="90000"/>
          </a:bodyPr>
          <a:lstStyle/>
          <a:p>
            <a:r>
              <a:rPr lang="en-US" dirty="0"/>
              <a:t>Using Standardization as a Springboard for Academic Research: The Case of E-Impact and the Environment</a:t>
            </a:r>
            <a:endParaRPr lang="fr-FR" dirty="0"/>
          </a:p>
        </p:txBody>
      </p:sp>
      <p:sp>
        <p:nvSpPr>
          <p:cNvPr id="3" name="Subtitle 2">
            <a:extLst>
              <a:ext uri="{FF2B5EF4-FFF2-40B4-BE49-F238E27FC236}">
                <a16:creationId xmlns:a16="http://schemas.microsoft.com/office/drawing/2014/main" id="{7891EBD6-CDE2-A724-D523-6883985EB8C7}"/>
              </a:ext>
            </a:extLst>
          </p:cNvPr>
          <p:cNvSpPr>
            <a:spLocks noGrp="1"/>
          </p:cNvSpPr>
          <p:nvPr>
            <p:ph type="subTitle" idx="1"/>
          </p:nvPr>
        </p:nvSpPr>
        <p:spPr>
          <a:xfrm>
            <a:off x="1524000" y="5010424"/>
            <a:ext cx="9144000" cy="1655762"/>
          </a:xfrm>
        </p:spPr>
        <p:txBody>
          <a:bodyPr/>
          <a:lstStyle/>
          <a:p>
            <a:r>
              <a:rPr lang="fr-FR" dirty="0"/>
              <a:t>Alexander Pelov</a:t>
            </a:r>
          </a:p>
          <a:p>
            <a:r>
              <a:rPr lang="fr-FR" dirty="0"/>
              <a:t>IMT Atlantique</a:t>
            </a:r>
          </a:p>
          <a:p>
            <a:r>
              <a:rPr lang="fr-FR" dirty="0" err="1"/>
              <a:t>CoReS</a:t>
            </a:r>
            <a:r>
              <a:rPr lang="fr-FR" dirty="0"/>
              <a:t> / </a:t>
            </a:r>
            <a:r>
              <a:rPr lang="fr-FR" dirty="0" err="1"/>
              <a:t>AlgoTel</a:t>
            </a:r>
            <a:r>
              <a:rPr lang="fr-FR" dirty="0"/>
              <a:t> 2024 – St. Briac-sur-Mer, France</a:t>
            </a:r>
          </a:p>
        </p:txBody>
      </p:sp>
      <p:sp>
        <p:nvSpPr>
          <p:cNvPr id="4" name="TextBox 3">
            <a:extLst>
              <a:ext uri="{FF2B5EF4-FFF2-40B4-BE49-F238E27FC236}">
                <a16:creationId xmlns:a16="http://schemas.microsoft.com/office/drawing/2014/main" id="{0FC334E1-C4AD-BA90-8CCB-7A8F1EBE6950}"/>
              </a:ext>
            </a:extLst>
          </p:cNvPr>
          <p:cNvSpPr txBox="1"/>
          <p:nvPr/>
        </p:nvSpPr>
        <p:spPr>
          <a:xfrm rot="20051207">
            <a:off x="7243904" y="3943773"/>
            <a:ext cx="5131533" cy="923330"/>
          </a:xfrm>
          <a:prstGeom prst="rect">
            <a:avLst/>
          </a:prstGeom>
          <a:noFill/>
        </p:spPr>
        <p:txBody>
          <a:bodyPr wrap="none" rtlCol="0">
            <a:spAutoFit/>
          </a:bodyPr>
          <a:lstStyle/>
          <a:p>
            <a:r>
              <a:rPr lang="en-US" sz="5400" b="1" dirty="0"/>
              <a:t>The IETF edition</a:t>
            </a:r>
          </a:p>
        </p:txBody>
      </p:sp>
      <p:sp>
        <p:nvSpPr>
          <p:cNvPr id="5" name="Date Placeholder 4">
            <a:extLst>
              <a:ext uri="{FF2B5EF4-FFF2-40B4-BE49-F238E27FC236}">
                <a16:creationId xmlns:a16="http://schemas.microsoft.com/office/drawing/2014/main" id="{DF69D91D-4C8C-1BD2-35F2-CD43D8BB1668}"/>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AFDBA73D-A994-75CD-13DE-E87059EC00F9}"/>
              </a:ext>
            </a:extLst>
          </p:cNvPr>
          <p:cNvSpPr>
            <a:spLocks noGrp="1"/>
          </p:cNvSpPr>
          <p:nvPr>
            <p:ph type="ftr" sz="quarter" idx="11"/>
          </p:nvPr>
        </p:nvSpPr>
        <p:spPr/>
        <p:txBody>
          <a:bodyPr/>
          <a:lstStyle/>
          <a:p>
            <a:r>
              <a:rPr lang="en-US" dirty="0" err="1"/>
              <a:t>A.Pelov</a:t>
            </a:r>
            <a:r>
              <a:rPr lang="en-US" dirty="0"/>
              <a:t> - IETF, Standards and Research</a:t>
            </a:r>
          </a:p>
        </p:txBody>
      </p:sp>
      <p:sp>
        <p:nvSpPr>
          <p:cNvPr id="7" name="Slide Number Placeholder 6">
            <a:extLst>
              <a:ext uri="{FF2B5EF4-FFF2-40B4-BE49-F238E27FC236}">
                <a16:creationId xmlns:a16="http://schemas.microsoft.com/office/drawing/2014/main" id="{E8AC6E8D-67A6-845A-721E-7700B8651739}"/>
              </a:ext>
            </a:extLst>
          </p:cNvPr>
          <p:cNvSpPr>
            <a:spLocks noGrp="1"/>
          </p:cNvSpPr>
          <p:nvPr>
            <p:ph type="sldNum" sz="quarter" idx="12"/>
          </p:nvPr>
        </p:nvSpPr>
        <p:spPr/>
        <p:txBody>
          <a:bodyPr/>
          <a:lstStyle/>
          <a:p>
            <a:fld id="{A5D20DDA-497C-CB4C-BDCD-EF27C37CB3C2}" type="slidenum">
              <a:rPr lang="en-US" smtClean="0"/>
              <a:t>1</a:t>
            </a:fld>
            <a:endParaRPr lang="en-US" dirty="0"/>
          </a:p>
        </p:txBody>
      </p:sp>
    </p:spTree>
    <p:extLst>
      <p:ext uri="{BB962C8B-B14F-4D97-AF65-F5344CB8AC3E}">
        <p14:creationId xmlns:p14="http://schemas.microsoft.com/office/powerpoint/2010/main" val="2556425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C6FC-6EF2-7004-5C10-26A30FF02976}"/>
              </a:ext>
            </a:extLst>
          </p:cNvPr>
          <p:cNvSpPr>
            <a:spLocks noGrp="1"/>
          </p:cNvSpPr>
          <p:nvPr>
            <p:ph type="title"/>
          </p:nvPr>
        </p:nvSpPr>
        <p:spPr/>
        <p:txBody>
          <a:bodyPr/>
          <a:lstStyle/>
          <a:p>
            <a:r>
              <a:rPr lang="fr-FR" dirty="0" err="1"/>
              <a:t>Some</a:t>
            </a:r>
            <a:r>
              <a:rPr lang="fr-FR" dirty="0"/>
              <a:t> real-world </a:t>
            </a:r>
            <a:r>
              <a:rPr lang="fr-FR" dirty="0" err="1"/>
              <a:t>examples</a:t>
            </a:r>
            <a:endParaRPr lang="fr-FR" dirty="0"/>
          </a:p>
        </p:txBody>
      </p:sp>
      <p:sp>
        <p:nvSpPr>
          <p:cNvPr id="4" name="Content Placeholder 2">
            <a:extLst>
              <a:ext uri="{FF2B5EF4-FFF2-40B4-BE49-F238E27FC236}">
                <a16:creationId xmlns:a16="http://schemas.microsoft.com/office/drawing/2014/main" id="{EA769B7F-D339-F350-B233-470FD031A968}"/>
              </a:ext>
            </a:extLst>
          </p:cNvPr>
          <p:cNvSpPr txBox="1">
            <a:spLocks/>
          </p:cNvSpPr>
          <p:nvPr/>
        </p:nvSpPr>
        <p:spPr>
          <a:xfrm>
            <a:off x="632749" y="1690688"/>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1800" b="1" dirty="0">
                <a:solidFill>
                  <a:srgbClr val="000000"/>
                </a:solidFill>
                <a:latin typeface="arial" panose="020B0604020202020204" pitchFamily="34" charset="0"/>
              </a:rPr>
              <a:t>Bruce </a:t>
            </a:r>
            <a:r>
              <a:rPr lang="en-US" sz="1800" b="1" dirty="0" err="1">
                <a:solidFill>
                  <a:srgbClr val="000000"/>
                </a:solidFill>
                <a:latin typeface="arial" panose="020B0604020202020204" pitchFamily="34" charset="0"/>
              </a:rPr>
              <a:t>Nordman</a:t>
            </a:r>
            <a:r>
              <a:rPr lang="en-US" sz="1800" b="1" dirty="0">
                <a:solidFill>
                  <a:srgbClr val="000000"/>
                </a:solidFill>
                <a:latin typeface="arial" panose="020B0604020202020204" pitchFamily="34" charset="0"/>
              </a:rPr>
              <a:t> &lt;</a:t>
            </a:r>
            <a:r>
              <a:rPr lang="en-US" sz="1800" b="1" dirty="0" err="1">
                <a:solidFill>
                  <a:srgbClr val="000000"/>
                </a:solidFill>
                <a:latin typeface="arial" panose="020B0604020202020204" pitchFamily="34" charset="0"/>
              </a:rPr>
              <a:t>bnordman@lbl.gov</a:t>
            </a:r>
            <a:r>
              <a:rPr lang="en-US" sz="1800" b="1" dirty="0">
                <a:solidFill>
                  <a:srgbClr val="000000"/>
                </a:solidFill>
                <a:latin typeface="arial" panose="020B0604020202020204" pitchFamily="34" charset="0"/>
              </a:rPr>
              <a:t>&gt;</a:t>
            </a:r>
          </a:p>
          <a:p>
            <a:pPr marL="457200"/>
            <a:r>
              <a:rPr lang="en-US" sz="1800" dirty="0">
                <a:solidFill>
                  <a:srgbClr val="000000"/>
                </a:solidFill>
                <a:latin typeface="arial" panose="020B0604020202020204" pitchFamily="34" charset="0"/>
              </a:rPr>
              <a:t>In 2005 I co-proposed Energy Efficient Ethernet to IEEE 802.3.</a:t>
            </a:r>
            <a:endParaRPr lang="en-US" sz="2200" dirty="0">
              <a:solidFill>
                <a:srgbClr val="000000"/>
              </a:solidFill>
              <a:latin typeface="arial" panose="020B0604020202020204" pitchFamily="34" charset="0"/>
            </a:endParaRPr>
          </a:p>
          <a:p>
            <a:pPr marL="457200"/>
            <a:r>
              <a:rPr lang="en-US" sz="1800" dirty="0">
                <a:solidFill>
                  <a:srgbClr val="000000"/>
                </a:solidFill>
                <a:latin typeface="arial" panose="020B0604020202020204" pitchFamily="34" charset="0"/>
              </a:rPr>
              <a:t>In 2006 a working group was created and in early 2007 it had its first meeting.</a:t>
            </a:r>
            <a:endParaRPr lang="en-US" sz="2200" dirty="0">
              <a:solidFill>
                <a:srgbClr val="000000"/>
              </a:solidFill>
              <a:latin typeface="arial" panose="020B0604020202020204" pitchFamily="34" charset="0"/>
            </a:endParaRPr>
          </a:p>
          <a:p>
            <a:pPr marL="457200"/>
            <a:r>
              <a:rPr lang="en-US" sz="1800" dirty="0">
                <a:solidFill>
                  <a:srgbClr val="000000"/>
                </a:solidFill>
                <a:latin typeface="arial" panose="020B0604020202020204" pitchFamily="34" charset="0"/>
              </a:rPr>
              <a:t>Final approval was early 2010 by my recollection but products were appearing in late 2009.</a:t>
            </a:r>
          </a:p>
          <a:p>
            <a:pPr marL="457200"/>
            <a:endParaRPr lang="en-US" sz="1800" dirty="0">
              <a:solidFill>
                <a:srgbClr val="000000"/>
              </a:solidFill>
              <a:latin typeface="arial" panose="020B0604020202020204" pitchFamily="34" charset="0"/>
            </a:endParaRPr>
          </a:p>
          <a:p>
            <a:pPr indent="0">
              <a:buNone/>
            </a:pPr>
            <a:r>
              <a:rPr lang="en-US" sz="1800" dirty="0">
                <a:solidFill>
                  <a:srgbClr val="000000"/>
                </a:solidFill>
                <a:latin typeface="arial" panose="020B0604020202020204" pitchFamily="34" charset="0"/>
              </a:rPr>
              <a:t>Early on I did an estimate that showed on the order of $1 billion/year of savings globally, but over a few years the chips became significantly more efficient in general and so the EEE savings dropped - ballpark I would guess to a third but I really don't know.</a:t>
            </a:r>
          </a:p>
        </p:txBody>
      </p:sp>
      <p:sp>
        <p:nvSpPr>
          <p:cNvPr id="8" name="Date Placeholder 7">
            <a:extLst>
              <a:ext uri="{FF2B5EF4-FFF2-40B4-BE49-F238E27FC236}">
                <a16:creationId xmlns:a16="http://schemas.microsoft.com/office/drawing/2014/main" id="{FE8D2D1B-5170-CAE9-BC74-DC30072B3285}"/>
              </a:ext>
            </a:extLst>
          </p:cNvPr>
          <p:cNvSpPr>
            <a:spLocks noGrp="1"/>
          </p:cNvSpPr>
          <p:nvPr>
            <p:ph type="dt" sz="half" idx="10"/>
          </p:nvPr>
        </p:nvSpPr>
        <p:spPr/>
        <p:txBody>
          <a:bodyPr/>
          <a:lstStyle/>
          <a:p>
            <a:r>
              <a:rPr lang="en-US"/>
              <a:t>May 30th, 2024</a:t>
            </a:r>
          </a:p>
        </p:txBody>
      </p:sp>
      <p:sp>
        <p:nvSpPr>
          <p:cNvPr id="9" name="Footer Placeholder 8">
            <a:extLst>
              <a:ext uri="{FF2B5EF4-FFF2-40B4-BE49-F238E27FC236}">
                <a16:creationId xmlns:a16="http://schemas.microsoft.com/office/drawing/2014/main" id="{48CA4B98-032B-C1AD-02B1-E44D3A655FED}"/>
              </a:ext>
            </a:extLst>
          </p:cNvPr>
          <p:cNvSpPr>
            <a:spLocks noGrp="1"/>
          </p:cNvSpPr>
          <p:nvPr>
            <p:ph type="ftr" sz="quarter" idx="11"/>
          </p:nvPr>
        </p:nvSpPr>
        <p:spPr/>
        <p:txBody>
          <a:bodyPr/>
          <a:lstStyle/>
          <a:p>
            <a:r>
              <a:rPr lang="en-US"/>
              <a:t>A.Pelov - IETF, Standards and Research</a:t>
            </a:r>
          </a:p>
        </p:txBody>
      </p:sp>
      <p:sp>
        <p:nvSpPr>
          <p:cNvPr id="10" name="Slide Number Placeholder 9">
            <a:extLst>
              <a:ext uri="{FF2B5EF4-FFF2-40B4-BE49-F238E27FC236}">
                <a16:creationId xmlns:a16="http://schemas.microsoft.com/office/drawing/2014/main" id="{2EC2485B-A761-2E28-6E93-C5AA50964C25}"/>
              </a:ext>
            </a:extLst>
          </p:cNvPr>
          <p:cNvSpPr>
            <a:spLocks noGrp="1"/>
          </p:cNvSpPr>
          <p:nvPr>
            <p:ph type="sldNum" sz="quarter" idx="12"/>
          </p:nvPr>
        </p:nvSpPr>
        <p:spPr/>
        <p:txBody>
          <a:bodyPr/>
          <a:lstStyle/>
          <a:p>
            <a:fld id="{A5D20DDA-497C-CB4C-BDCD-EF27C37CB3C2}" type="slidenum">
              <a:rPr lang="en-US" smtClean="0"/>
              <a:t>10</a:t>
            </a:fld>
            <a:endParaRPr lang="en-US" dirty="0"/>
          </a:p>
        </p:txBody>
      </p:sp>
      <p:sp>
        <p:nvSpPr>
          <p:cNvPr id="11" name="Content Placeholder 2">
            <a:extLst>
              <a:ext uri="{FF2B5EF4-FFF2-40B4-BE49-F238E27FC236}">
                <a16:creationId xmlns:a16="http://schemas.microsoft.com/office/drawing/2014/main" id="{2A69B890-46FB-5836-18FF-361D3C1D3B72}"/>
              </a:ext>
            </a:extLst>
          </p:cNvPr>
          <p:cNvSpPr txBox="1">
            <a:spLocks/>
          </p:cNvSpPr>
          <p:nvPr/>
        </p:nvSpPr>
        <p:spPr>
          <a:xfrm>
            <a:off x="6096000" y="1604823"/>
            <a:ext cx="5257800" cy="47515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sz="1800" b="1" dirty="0">
                <a:solidFill>
                  <a:srgbClr val="000000"/>
                </a:solidFill>
                <a:latin typeface="arial" panose="020B0604020202020204" pitchFamily="34" charset="0"/>
              </a:rPr>
              <a:t>Static Context Header Compression – SCHC</a:t>
            </a:r>
          </a:p>
          <a:p>
            <a:pPr marL="914400" lvl="1"/>
            <a:r>
              <a:rPr lang="en-US" sz="1800" dirty="0">
                <a:solidFill>
                  <a:srgbClr val="000000"/>
                </a:solidFill>
                <a:latin typeface="arial" panose="020B0604020202020204" pitchFamily="34" charset="0"/>
              </a:rPr>
              <a:t>LoRa™ ,and Sigfox™ born in France ~2005-2012</a:t>
            </a:r>
          </a:p>
          <a:p>
            <a:pPr marL="914400" lvl="1"/>
            <a:r>
              <a:rPr lang="en-US" sz="1800" dirty="0">
                <a:solidFill>
                  <a:srgbClr val="000000"/>
                </a:solidFill>
                <a:latin typeface="arial" panose="020B0604020202020204" pitchFamily="34" charset="0"/>
              </a:rPr>
              <a:t>Up to 90% less data, 70% less energy, 7x more devices per cell</a:t>
            </a:r>
          </a:p>
          <a:p>
            <a:pPr marL="457200"/>
            <a:r>
              <a:rPr lang="en-US" sz="1800" dirty="0">
                <a:solidFill>
                  <a:srgbClr val="000000"/>
                </a:solidFill>
                <a:latin typeface="arial" panose="020B0604020202020204" pitchFamily="34" charset="0"/>
              </a:rPr>
              <a:t>The research on SCHC started roughly in 2012/2013</a:t>
            </a:r>
            <a:endParaRPr lang="en-US" dirty="0"/>
          </a:p>
          <a:p>
            <a:pPr marL="457200"/>
            <a:r>
              <a:rPr lang="en-US" sz="1800" dirty="0">
                <a:solidFill>
                  <a:srgbClr val="000000"/>
                </a:solidFill>
                <a:latin typeface="arial" panose="020B0604020202020204" pitchFamily="34" charset="0"/>
              </a:rPr>
              <a:t>IETF WG forming in 2016</a:t>
            </a:r>
          </a:p>
          <a:p>
            <a:pPr marL="457200"/>
            <a:r>
              <a:rPr lang="en-US" sz="1800" dirty="0">
                <a:solidFill>
                  <a:srgbClr val="000000"/>
                </a:solidFill>
                <a:latin typeface="arial" panose="020B0604020202020204" pitchFamily="34" charset="0"/>
              </a:rPr>
              <a:t>RFC 8724 published in 2020</a:t>
            </a:r>
          </a:p>
          <a:p>
            <a:pPr marL="457200"/>
            <a:r>
              <a:rPr lang="en-US" sz="1800" dirty="0">
                <a:solidFill>
                  <a:srgbClr val="000000"/>
                </a:solidFill>
                <a:latin typeface="arial" panose="020B0604020202020204" pitchFamily="34" charset="0"/>
              </a:rPr>
              <a:t>Adopted by other SDOs in 2020</a:t>
            </a:r>
          </a:p>
          <a:p>
            <a:pPr marL="914400" lvl="1"/>
            <a:r>
              <a:rPr lang="en-US" sz="1400" dirty="0">
                <a:solidFill>
                  <a:srgbClr val="000000"/>
                </a:solidFill>
                <a:latin typeface="arial" panose="020B0604020202020204" pitchFamily="34" charset="0"/>
              </a:rPr>
              <a:t>LoRa Alliance &amp; DLMS UA &amp; IEC</a:t>
            </a:r>
          </a:p>
          <a:p>
            <a:pPr marL="457200"/>
            <a:r>
              <a:rPr lang="en-US" sz="1800" dirty="0">
                <a:solidFill>
                  <a:srgbClr val="000000"/>
                </a:solidFill>
                <a:latin typeface="arial" panose="020B0604020202020204" pitchFamily="34" charset="0"/>
              </a:rPr>
              <a:t>First smart meters deployed in a pilot – 2021</a:t>
            </a:r>
          </a:p>
          <a:p>
            <a:pPr marL="457200"/>
            <a:r>
              <a:rPr lang="en-US" sz="1800" dirty="0">
                <a:solidFill>
                  <a:srgbClr val="000000"/>
                </a:solidFill>
                <a:latin typeface="arial" panose="020B0604020202020204" pitchFamily="34" charset="0"/>
              </a:rPr>
              <a:t>Today, there are 20k+ gas meters, 1k+ electric and 1k+ water meters deployed</a:t>
            </a:r>
          </a:p>
          <a:p>
            <a:pPr marL="457200"/>
            <a:r>
              <a:rPr lang="en-US" sz="1800" dirty="0">
                <a:solidFill>
                  <a:srgbClr val="000000"/>
                </a:solidFill>
                <a:latin typeface="arial" panose="020B0604020202020204" pitchFamily="34" charset="0"/>
              </a:rPr>
              <a:t>In 2026: 7M in Italy, 560k in Greece</a:t>
            </a:r>
          </a:p>
          <a:p>
            <a:pPr marL="457200"/>
            <a:endParaRPr lang="en-US" sz="1800" dirty="0">
              <a:solidFill>
                <a:srgbClr val="000000"/>
              </a:solidFill>
              <a:latin typeface="arial" panose="020B0604020202020204" pitchFamily="34" charset="0"/>
            </a:endParaRPr>
          </a:p>
          <a:p>
            <a:pPr marL="457200"/>
            <a:r>
              <a:rPr lang="en-US" sz="1800" dirty="0">
                <a:solidFill>
                  <a:srgbClr val="000000"/>
                </a:solidFill>
                <a:latin typeface="arial" panose="020B0604020202020204" pitchFamily="34" charset="0"/>
              </a:rPr>
              <a:t>8 RFCs, 8 drafts in work, many more in related WG</a:t>
            </a:r>
          </a:p>
          <a:p>
            <a:pPr marL="457200"/>
            <a:r>
              <a:rPr lang="en-US" sz="1800" dirty="0">
                <a:solidFill>
                  <a:srgbClr val="000000"/>
                </a:solidFill>
                <a:latin typeface="arial" panose="020B0604020202020204" pitchFamily="34" charset="0"/>
              </a:rPr>
              <a:t>Multiple standards from other SDOs</a:t>
            </a:r>
            <a:endParaRPr lang="en-US" dirty="0"/>
          </a:p>
          <a:p>
            <a:pPr marL="457200"/>
            <a:r>
              <a:rPr lang="en-US" sz="1800" dirty="0">
                <a:solidFill>
                  <a:srgbClr val="000000"/>
                </a:solidFill>
                <a:latin typeface="arial" panose="020B0604020202020204" pitchFamily="34" charset="0"/>
              </a:rPr>
              <a:t>Current work for the future:</a:t>
            </a:r>
          </a:p>
          <a:p>
            <a:pPr marL="914400" lvl="1"/>
            <a:r>
              <a:rPr lang="en-US" sz="1400" dirty="0">
                <a:solidFill>
                  <a:srgbClr val="000000"/>
                </a:solidFill>
                <a:latin typeface="arial" panose="020B0604020202020204" pitchFamily="34" charset="0"/>
              </a:rPr>
              <a:t>SCHC for 6G and </a:t>
            </a:r>
            <a:r>
              <a:rPr lang="en-US" sz="1400" dirty="0" err="1">
                <a:solidFill>
                  <a:srgbClr val="000000"/>
                </a:solidFill>
                <a:latin typeface="arial" panose="020B0604020202020204" pitchFamily="34" charset="0"/>
              </a:rPr>
              <a:t>WiFi</a:t>
            </a:r>
            <a:r>
              <a:rPr lang="en-US" sz="1400" dirty="0">
                <a:solidFill>
                  <a:srgbClr val="000000"/>
                </a:solidFill>
                <a:latin typeface="arial" panose="020B0604020202020204" pitchFamily="34" charset="0"/>
              </a:rPr>
              <a:t> Zero-Energy devices</a:t>
            </a:r>
          </a:p>
        </p:txBody>
      </p:sp>
    </p:spTree>
    <p:extLst>
      <p:ext uri="{BB962C8B-B14F-4D97-AF65-F5344CB8AC3E}">
        <p14:creationId xmlns:p14="http://schemas.microsoft.com/office/powerpoint/2010/main" val="302847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12A62F-A1D8-A4AE-3317-49F73CE71BDB}"/>
              </a:ext>
            </a:extLst>
          </p:cNvPr>
          <p:cNvSpPr txBox="1"/>
          <p:nvPr/>
        </p:nvSpPr>
        <p:spPr>
          <a:xfrm>
            <a:off x="2402541" y="1393576"/>
            <a:ext cx="7055224" cy="646331"/>
          </a:xfrm>
          <a:prstGeom prst="rect">
            <a:avLst/>
          </a:prstGeom>
          <a:noFill/>
        </p:spPr>
        <p:txBody>
          <a:bodyPr wrap="square">
            <a:spAutoFit/>
          </a:bodyPr>
          <a:lstStyle/>
          <a:p>
            <a:pPr algn="ctr"/>
            <a:r>
              <a:rPr lang="en-US" b="1" dirty="0"/>
              <a:t>If you are working on networking (in any way), </a:t>
            </a:r>
          </a:p>
          <a:p>
            <a:pPr algn="ctr"/>
            <a:r>
              <a:rPr lang="en-US" dirty="0"/>
              <a:t>you SHOULD participate in the standardization process</a:t>
            </a:r>
          </a:p>
        </p:txBody>
      </p:sp>
      <p:sp>
        <p:nvSpPr>
          <p:cNvPr id="6" name="TextBox 5">
            <a:extLst>
              <a:ext uri="{FF2B5EF4-FFF2-40B4-BE49-F238E27FC236}">
                <a16:creationId xmlns:a16="http://schemas.microsoft.com/office/drawing/2014/main" id="{D9DB8BD5-DBD4-7A4E-2FA5-9814E14897A0}"/>
              </a:ext>
            </a:extLst>
          </p:cNvPr>
          <p:cNvSpPr txBox="1"/>
          <p:nvPr/>
        </p:nvSpPr>
        <p:spPr>
          <a:xfrm>
            <a:off x="2402541" y="2998258"/>
            <a:ext cx="7055224" cy="646331"/>
          </a:xfrm>
          <a:prstGeom prst="rect">
            <a:avLst/>
          </a:prstGeom>
          <a:noFill/>
        </p:spPr>
        <p:txBody>
          <a:bodyPr wrap="square">
            <a:spAutoFit/>
          </a:bodyPr>
          <a:lstStyle/>
          <a:p>
            <a:pPr algn="ctr"/>
            <a:r>
              <a:rPr lang="en-US" b="1" dirty="0"/>
              <a:t>If you want your work to have larger impact,</a:t>
            </a:r>
          </a:p>
          <a:p>
            <a:pPr algn="ctr"/>
            <a:r>
              <a:rPr lang="en-US" dirty="0"/>
              <a:t>you SHOULD participate in the standardization process </a:t>
            </a:r>
          </a:p>
        </p:txBody>
      </p:sp>
      <p:sp>
        <p:nvSpPr>
          <p:cNvPr id="7" name="TextBox 6">
            <a:extLst>
              <a:ext uri="{FF2B5EF4-FFF2-40B4-BE49-F238E27FC236}">
                <a16:creationId xmlns:a16="http://schemas.microsoft.com/office/drawing/2014/main" id="{30E01F94-BDA1-E6DC-7D7C-A794ECD71CFE}"/>
              </a:ext>
            </a:extLst>
          </p:cNvPr>
          <p:cNvSpPr txBox="1"/>
          <p:nvPr/>
        </p:nvSpPr>
        <p:spPr>
          <a:xfrm>
            <a:off x="2402541" y="4602940"/>
            <a:ext cx="7055224" cy="646331"/>
          </a:xfrm>
          <a:prstGeom prst="rect">
            <a:avLst/>
          </a:prstGeom>
          <a:noFill/>
        </p:spPr>
        <p:txBody>
          <a:bodyPr wrap="square">
            <a:spAutoFit/>
          </a:bodyPr>
          <a:lstStyle/>
          <a:p>
            <a:pPr algn="ctr"/>
            <a:r>
              <a:rPr lang="en-US" b="1" dirty="0"/>
              <a:t>If you want to confront your ideas and research,</a:t>
            </a:r>
          </a:p>
          <a:p>
            <a:pPr algn="ctr"/>
            <a:r>
              <a:rPr lang="en-US" dirty="0"/>
              <a:t>you SHOULD participate in the standardization process </a:t>
            </a:r>
          </a:p>
        </p:txBody>
      </p:sp>
      <p:sp>
        <p:nvSpPr>
          <p:cNvPr id="8" name="Date Placeholder 7">
            <a:extLst>
              <a:ext uri="{FF2B5EF4-FFF2-40B4-BE49-F238E27FC236}">
                <a16:creationId xmlns:a16="http://schemas.microsoft.com/office/drawing/2014/main" id="{0306BFB4-0332-35E5-1810-F9063182A415}"/>
              </a:ext>
            </a:extLst>
          </p:cNvPr>
          <p:cNvSpPr>
            <a:spLocks noGrp="1"/>
          </p:cNvSpPr>
          <p:nvPr>
            <p:ph type="dt" sz="half" idx="10"/>
          </p:nvPr>
        </p:nvSpPr>
        <p:spPr/>
        <p:txBody>
          <a:bodyPr/>
          <a:lstStyle/>
          <a:p>
            <a:r>
              <a:rPr lang="en-US"/>
              <a:t>May 30th, 2024</a:t>
            </a:r>
          </a:p>
        </p:txBody>
      </p:sp>
      <p:sp>
        <p:nvSpPr>
          <p:cNvPr id="9" name="Footer Placeholder 8">
            <a:extLst>
              <a:ext uri="{FF2B5EF4-FFF2-40B4-BE49-F238E27FC236}">
                <a16:creationId xmlns:a16="http://schemas.microsoft.com/office/drawing/2014/main" id="{432B1E84-0305-7BBC-20FB-794570156F43}"/>
              </a:ext>
            </a:extLst>
          </p:cNvPr>
          <p:cNvSpPr>
            <a:spLocks noGrp="1"/>
          </p:cNvSpPr>
          <p:nvPr>
            <p:ph type="ftr" sz="quarter" idx="11"/>
          </p:nvPr>
        </p:nvSpPr>
        <p:spPr/>
        <p:txBody>
          <a:bodyPr/>
          <a:lstStyle/>
          <a:p>
            <a:r>
              <a:rPr lang="en-US"/>
              <a:t>A.Pelov - IETF, Standards and Research</a:t>
            </a:r>
          </a:p>
        </p:txBody>
      </p:sp>
      <p:sp>
        <p:nvSpPr>
          <p:cNvPr id="10" name="Slide Number Placeholder 9">
            <a:extLst>
              <a:ext uri="{FF2B5EF4-FFF2-40B4-BE49-F238E27FC236}">
                <a16:creationId xmlns:a16="http://schemas.microsoft.com/office/drawing/2014/main" id="{DC54050A-25E3-9C1A-6F4D-BF62ACD13B96}"/>
              </a:ext>
            </a:extLst>
          </p:cNvPr>
          <p:cNvSpPr>
            <a:spLocks noGrp="1"/>
          </p:cNvSpPr>
          <p:nvPr>
            <p:ph type="sldNum" sz="quarter" idx="12"/>
          </p:nvPr>
        </p:nvSpPr>
        <p:spPr/>
        <p:txBody>
          <a:bodyPr/>
          <a:lstStyle/>
          <a:p>
            <a:fld id="{A5D20DDA-497C-CB4C-BDCD-EF27C37CB3C2}" type="slidenum">
              <a:rPr lang="en-US" smtClean="0"/>
              <a:t>11</a:t>
            </a:fld>
            <a:endParaRPr lang="en-US"/>
          </a:p>
        </p:txBody>
      </p:sp>
    </p:spTree>
    <p:extLst>
      <p:ext uri="{BB962C8B-B14F-4D97-AF65-F5344CB8AC3E}">
        <p14:creationId xmlns:p14="http://schemas.microsoft.com/office/powerpoint/2010/main" val="224748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C9C0-86DF-537A-5157-250D17F21650}"/>
              </a:ext>
            </a:extLst>
          </p:cNvPr>
          <p:cNvSpPr>
            <a:spLocks noGrp="1"/>
          </p:cNvSpPr>
          <p:nvPr>
            <p:ph type="title"/>
          </p:nvPr>
        </p:nvSpPr>
        <p:spPr/>
        <p:txBody>
          <a:bodyPr/>
          <a:lstStyle/>
          <a:p>
            <a:r>
              <a:rPr lang="en-US"/>
              <a:t>What is the IETF?</a:t>
            </a:r>
            <a:br>
              <a:rPr lang="en-US"/>
            </a:br>
            <a:r>
              <a:rPr lang="en-US"/>
              <a:t>Internet Engineering Task Force</a:t>
            </a:r>
          </a:p>
        </p:txBody>
      </p:sp>
      <p:sp>
        <p:nvSpPr>
          <p:cNvPr id="3" name="Content Placeholder 2">
            <a:extLst>
              <a:ext uri="{FF2B5EF4-FFF2-40B4-BE49-F238E27FC236}">
                <a16:creationId xmlns:a16="http://schemas.microsoft.com/office/drawing/2014/main" id="{8AF19D54-330A-ED8E-FB2C-EA55306BC4F6}"/>
              </a:ext>
            </a:extLst>
          </p:cNvPr>
          <p:cNvSpPr>
            <a:spLocks noGrp="1"/>
          </p:cNvSpPr>
          <p:nvPr>
            <p:ph idx="1"/>
          </p:nvPr>
        </p:nvSpPr>
        <p:spPr>
          <a:xfrm>
            <a:off x="838200" y="1825625"/>
            <a:ext cx="10515600" cy="3470090"/>
          </a:xfrm>
        </p:spPr>
        <p:txBody>
          <a:bodyPr>
            <a:normAutofit lnSpcReduction="10000"/>
          </a:bodyPr>
          <a:lstStyle/>
          <a:p>
            <a:r>
              <a:rPr lang="en-US" dirty="0"/>
              <a:t>The IETF makes </a:t>
            </a:r>
            <a:r>
              <a:rPr lang="en-US" i="1" dirty="0"/>
              <a:t>voluntary</a:t>
            </a:r>
            <a:r>
              <a:rPr lang="en-US" dirty="0"/>
              <a:t> standards that are </a:t>
            </a:r>
            <a:r>
              <a:rPr lang="en-US" i="1" dirty="0"/>
              <a:t>often</a:t>
            </a:r>
            <a:r>
              <a:rPr lang="en-US" dirty="0"/>
              <a:t> adopted.</a:t>
            </a:r>
          </a:p>
          <a:p>
            <a:r>
              <a:rPr lang="en-US" dirty="0"/>
              <a:t>The overall goal of the IETF is to make the Internet work better. </a:t>
            </a:r>
          </a:p>
          <a:p>
            <a:r>
              <a:rPr lang="en-US" dirty="0"/>
              <a:t>There is no membership in the IETF. Anyone can participate by signing up to a working group mailing list.</a:t>
            </a:r>
          </a:p>
          <a:p>
            <a:r>
              <a:rPr lang="en-US" dirty="0"/>
              <a:t>Mantra: </a:t>
            </a:r>
          </a:p>
          <a:p>
            <a:pPr lvl="1"/>
            <a:r>
              <a:rPr lang="en-US" dirty="0"/>
              <a:t>“We reject kings, presidents and voting. We believe in rough consensus and running code.”</a:t>
            </a:r>
          </a:p>
          <a:p>
            <a:r>
              <a:rPr lang="en-US" dirty="0">
                <a:hlinkClick r:id="rId2"/>
              </a:rPr>
              <a:t>https://www.ietf.org/participate/get-started/</a:t>
            </a:r>
            <a:endParaRPr lang="en-US" dirty="0"/>
          </a:p>
        </p:txBody>
      </p:sp>
      <p:sp>
        <p:nvSpPr>
          <p:cNvPr id="4" name="TextBox 3">
            <a:extLst>
              <a:ext uri="{FF2B5EF4-FFF2-40B4-BE49-F238E27FC236}">
                <a16:creationId xmlns:a16="http://schemas.microsoft.com/office/drawing/2014/main" id="{03BA67D5-12DF-A95E-81DD-7D9E5A75ECA5}"/>
              </a:ext>
            </a:extLst>
          </p:cNvPr>
          <p:cNvSpPr txBox="1"/>
          <p:nvPr/>
        </p:nvSpPr>
        <p:spPr>
          <a:xfrm>
            <a:off x="960063" y="6492874"/>
            <a:ext cx="6568401" cy="276999"/>
          </a:xfrm>
          <a:prstGeom prst="rect">
            <a:avLst/>
          </a:prstGeom>
          <a:noFill/>
        </p:spPr>
        <p:txBody>
          <a:bodyPr wrap="none" rtlCol="0">
            <a:spAutoFit/>
          </a:bodyPr>
          <a:lstStyle/>
          <a:p>
            <a:pPr algn="ctr"/>
            <a:r>
              <a:rPr lang="en-US" sz="1200" dirty="0"/>
              <a:t>See RFC3935 (« Mission Statement ») and RFC7282 (« On Consensus and Humming in the IETF ») </a:t>
            </a:r>
          </a:p>
        </p:txBody>
      </p:sp>
      <p:cxnSp>
        <p:nvCxnSpPr>
          <p:cNvPr id="5" name="Straight Arrow Connector 4">
            <a:extLst>
              <a:ext uri="{FF2B5EF4-FFF2-40B4-BE49-F238E27FC236}">
                <a16:creationId xmlns:a16="http://schemas.microsoft.com/office/drawing/2014/main" id="{5087A907-7374-C3BD-8274-55F912ABEE17}"/>
              </a:ext>
            </a:extLst>
          </p:cNvPr>
          <p:cNvCxnSpPr/>
          <p:nvPr/>
        </p:nvCxnSpPr>
        <p:spPr>
          <a:xfrm>
            <a:off x="1923027" y="5894294"/>
            <a:ext cx="79956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E1EBA88-DE82-71AD-5B73-205B6419D103}"/>
              </a:ext>
            </a:extLst>
          </p:cNvPr>
          <p:cNvCxnSpPr/>
          <p:nvPr/>
        </p:nvCxnSpPr>
        <p:spPr>
          <a:xfrm>
            <a:off x="3135139" y="5724174"/>
            <a:ext cx="0" cy="313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3C70990-A63D-CC67-54F3-06D58BE5D39C}"/>
              </a:ext>
            </a:extLst>
          </p:cNvPr>
          <p:cNvCxnSpPr/>
          <p:nvPr/>
        </p:nvCxnSpPr>
        <p:spPr>
          <a:xfrm>
            <a:off x="5637334" y="5737464"/>
            <a:ext cx="0" cy="31366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14EC4AE-D874-33A1-7D01-DFA4116A99E5}"/>
              </a:ext>
            </a:extLst>
          </p:cNvPr>
          <p:cNvCxnSpPr/>
          <p:nvPr/>
        </p:nvCxnSpPr>
        <p:spPr>
          <a:xfrm>
            <a:off x="8139530" y="5737464"/>
            <a:ext cx="0" cy="31366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5E6B37C-DAA5-21C2-F105-785E59E068D8}"/>
              </a:ext>
            </a:extLst>
          </p:cNvPr>
          <p:cNvSpPr txBox="1"/>
          <p:nvPr/>
        </p:nvSpPr>
        <p:spPr>
          <a:xfrm>
            <a:off x="2728585" y="6064415"/>
            <a:ext cx="813108" cy="369332"/>
          </a:xfrm>
          <a:prstGeom prst="rect">
            <a:avLst/>
          </a:prstGeom>
          <a:noFill/>
        </p:spPr>
        <p:txBody>
          <a:bodyPr wrap="none" rtlCol="0">
            <a:spAutoFit/>
          </a:bodyPr>
          <a:lstStyle/>
          <a:p>
            <a:r>
              <a:rPr lang="en-US"/>
              <a:t>March</a:t>
            </a:r>
          </a:p>
        </p:txBody>
      </p:sp>
      <p:sp>
        <p:nvSpPr>
          <p:cNvPr id="10" name="TextBox 9">
            <a:extLst>
              <a:ext uri="{FF2B5EF4-FFF2-40B4-BE49-F238E27FC236}">
                <a16:creationId xmlns:a16="http://schemas.microsoft.com/office/drawing/2014/main" id="{F0517813-B03D-49C2-C157-EFBDDB2E11FA}"/>
              </a:ext>
            </a:extLst>
          </p:cNvPr>
          <p:cNvSpPr txBox="1"/>
          <p:nvPr/>
        </p:nvSpPr>
        <p:spPr>
          <a:xfrm>
            <a:off x="5342935" y="6036578"/>
            <a:ext cx="553357" cy="369332"/>
          </a:xfrm>
          <a:prstGeom prst="rect">
            <a:avLst/>
          </a:prstGeom>
          <a:noFill/>
        </p:spPr>
        <p:txBody>
          <a:bodyPr wrap="none" rtlCol="0">
            <a:spAutoFit/>
          </a:bodyPr>
          <a:lstStyle/>
          <a:p>
            <a:r>
              <a:rPr lang="en-US"/>
              <a:t>July</a:t>
            </a:r>
          </a:p>
        </p:txBody>
      </p:sp>
      <p:sp>
        <p:nvSpPr>
          <p:cNvPr id="11" name="TextBox 10">
            <a:extLst>
              <a:ext uri="{FF2B5EF4-FFF2-40B4-BE49-F238E27FC236}">
                <a16:creationId xmlns:a16="http://schemas.microsoft.com/office/drawing/2014/main" id="{7467E82C-BDCA-2D4B-5528-F76121CD58C0}"/>
              </a:ext>
            </a:extLst>
          </p:cNvPr>
          <p:cNvSpPr txBox="1"/>
          <p:nvPr/>
        </p:nvSpPr>
        <p:spPr>
          <a:xfrm>
            <a:off x="7528464" y="6036578"/>
            <a:ext cx="1222129" cy="369332"/>
          </a:xfrm>
          <a:prstGeom prst="rect">
            <a:avLst/>
          </a:prstGeom>
          <a:noFill/>
        </p:spPr>
        <p:txBody>
          <a:bodyPr wrap="none" rtlCol="0">
            <a:spAutoFit/>
          </a:bodyPr>
          <a:lstStyle/>
          <a:p>
            <a:r>
              <a:rPr lang="en-US"/>
              <a:t>November</a:t>
            </a:r>
          </a:p>
        </p:txBody>
      </p:sp>
      <p:sp>
        <p:nvSpPr>
          <p:cNvPr id="12" name="TextBox 11">
            <a:extLst>
              <a:ext uri="{FF2B5EF4-FFF2-40B4-BE49-F238E27FC236}">
                <a16:creationId xmlns:a16="http://schemas.microsoft.com/office/drawing/2014/main" id="{02BE7239-D66F-1259-9997-347A93B694CD}"/>
              </a:ext>
            </a:extLst>
          </p:cNvPr>
          <p:cNvSpPr txBox="1"/>
          <p:nvPr/>
        </p:nvSpPr>
        <p:spPr>
          <a:xfrm>
            <a:off x="7692610" y="5439902"/>
            <a:ext cx="893834" cy="369332"/>
          </a:xfrm>
          <a:prstGeom prst="rect">
            <a:avLst/>
          </a:prstGeom>
          <a:noFill/>
        </p:spPr>
        <p:txBody>
          <a:bodyPr wrap="none" rtlCol="0">
            <a:spAutoFit/>
          </a:bodyPr>
          <a:lstStyle/>
          <a:p>
            <a:r>
              <a:rPr lang="en-US"/>
              <a:t>Europe</a:t>
            </a:r>
          </a:p>
        </p:txBody>
      </p:sp>
      <p:sp>
        <p:nvSpPr>
          <p:cNvPr id="13" name="TextBox 12">
            <a:extLst>
              <a:ext uri="{FF2B5EF4-FFF2-40B4-BE49-F238E27FC236}">
                <a16:creationId xmlns:a16="http://schemas.microsoft.com/office/drawing/2014/main" id="{4CEB41BC-6235-860C-E395-D2AF7D83F3C4}"/>
              </a:ext>
            </a:extLst>
          </p:cNvPr>
          <p:cNvSpPr txBox="1"/>
          <p:nvPr/>
        </p:nvSpPr>
        <p:spPr>
          <a:xfrm>
            <a:off x="4821918" y="5441327"/>
            <a:ext cx="1630831" cy="369332"/>
          </a:xfrm>
          <a:prstGeom prst="rect">
            <a:avLst/>
          </a:prstGeom>
          <a:noFill/>
        </p:spPr>
        <p:txBody>
          <a:bodyPr wrap="none" rtlCol="0">
            <a:spAutoFit/>
          </a:bodyPr>
          <a:lstStyle/>
          <a:p>
            <a:r>
              <a:rPr lang="en-US" dirty="0"/>
              <a:t>North America</a:t>
            </a:r>
          </a:p>
        </p:txBody>
      </p:sp>
      <p:sp>
        <p:nvSpPr>
          <p:cNvPr id="14" name="TextBox 13">
            <a:extLst>
              <a:ext uri="{FF2B5EF4-FFF2-40B4-BE49-F238E27FC236}">
                <a16:creationId xmlns:a16="http://schemas.microsoft.com/office/drawing/2014/main" id="{99608031-8197-95CE-2E80-11A39D4D09B1}"/>
              </a:ext>
            </a:extLst>
          </p:cNvPr>
          <p:cNvSpPr txBox="1"/>
          <p:nvPr/>
        </p:nvSpPr>
        <p:spPr>
          <a:xfrm>
            <a:off x="2822644" y="5439902"/>
            <a:ext cx="720005" cy="369332"/>
          </a:xfrm>
          <a:prstGeom prst="rect">
            <a:avLst/>
          </a:prstGeom>
          <a:noFill/>
        </p:spPr>
        <p:txBody>
          <a:bodyPr wrap="none" rtlCol="0">
            <a:spAutoFit/>
          </a:bodyPr>
          <a:lstStyle/>
          <a:p>
            <a:r>
              <a:rPr lang="en-US" dirty="0"/>
              <a:t>Asia*</a:t>
            </a:r>
          </a:p>
        </p:txBody>
      </p:sp>
      <p:sp>
        <p:nvSpPr>
          <p:cNvPr id="15" name="TextBox 14">
            <a:extLst>
              <a:ext uri="{FF2B5EF4-FFF2-40B4-BE49-F238E27FC236}">
                <a16:creationId xmlns:a16="http://schemas.microsoft.com/office/drawing/2014/main" id="{600D76B9-2B12-613A-826F-D317AF2FEA10}"/>
              </a:ext>
            </a:extLst>
          </p:cNvPr>
          <p:cNvSpPr txBox="1"/>
          <p:nvPr/>
        </p:nvSpPr>
        <p:spPr>
          <a:xfrm>
            <a:off x="8397256" y="6488922"/>
            <a:ext cx="2556277" cy="276999"/>
          </a:xfrm>
          <a:prstGeom prst="rect">
            <a:avLst/>
          </a:prstGeom>
          <a:noFill/>
        </p:spPr>
        <p:txBody>
          <a:bodyPr wrap="none" rtlCol="0">
            <a:spAutoFit/>
          </a:bodyPr>
          <a:lstStyle/>
          <a:p>
            <a:r>
              <a:rPr lang="en-US" sz="1200" dirty="0"/>
              <a:t>*Or South America, Africa, Australia</a:t>
            </a:r>
          </a:p>
        </p:txBody>
      </p:sp>
      <p:sp>
        <p:nvSpPr>
          <p:cNvPr id="16" name="Date Placeholder 15">
            <a:extLst>
              <a:ext uri="{FF2B5EF4-FFF2-40B4-BE49-F238E27FC236}">
                <a16:creationId xmlns:a16="http://schemas.microsoft.com/office/drawing/2014/main" id="{387EEA7C-369F-1B4F-32A8-6D60F1217D23}"/>
              </a:ext>
            </a:extLst>
          </p:cNvPr>
          <p:cNvSpPr>
            <a:spLocks noGrp="1"/>
          </p:cNvSpPr>
          <p:nvPr>
            <p:ph type="dt" sz="half" idx="10"/>
          </p:nvPr>
        </p:nvSpPr>
        <p:spPr/>
        <p:txBody>
          <a:bodyPr/>
          <a:lstStyle/>
          <a:p>
            <a:r>
              <a:rPr lang="en-US"/>
              <a:t>May 30th, 2024</a:t>
            </a:r>
          </a:p>
        </p:txBody>
      </p:sp>
      <p:sp>
        <p:nvSpPr>
          <p:cNvPr id="18" name="Slide Number Placeholder 17">
            <a:extLst>
              <a:ext uri="{FF2B5EF4-FFF2-40B4-BE49-F238E27FC236}">
                <a16:creationId xmlns:a16="http://schemas.microsoft.com/office/drawing/2014/main" id="{84F3BE3A-8628-9CCB-7194-1216FC536766}"/>
              </a:ext>
            </a:extLst>
          </p:cNvPr>
          <p:cNvSpPr>
            <a:spLocks noGrp="1"/>
          </p:cNvSpPr>
          <p:nvPr>
            <p:ph type="sldNum" sz="quarter" idx="12"/>
          </p:nvPr>
        </p:nvSpPr>
        <p:spPr/>
        <p:txBody>
          <a:bodyPr/>
          <a:lstStyle/>
          <a:p>
            <a:fld id="{A5D20DDA-497C-CB4C-BDCD-EF27C37CB3C2}" type="slidenum">
              <a:rPr lang="en-US" smtClean="0"/>
              <a:t>12</a:t>
            </a:fld>
            <a:endParaRPr lang="en-US"/>
          </a:p>
        </p:txBody>
      </p:sp>
      <p:sp>
        <p:nvSpPr>
          <p:cNvPr id="17" name="TextBox 16">
            <a:extLst>
              <a:ext uri="{FF2B5EF4-FFF2-40B4-BE49-F238E27FC236}">
                <a16:creationId xmlns:a16="http://schemas.microsoft.com/office/drawing/2014/main" id="{BB8B3F31-0C47-5950-686F-DC73D7384A6F}"/>
              </a:ext>
            </a:extLst>
          </p:cNvPr>
          <p:cNvSpPr txBox="1"/>
          <p:nvPr/>
        </p:nvSpPr>
        <p:spPr>
          <a:xfrm>
            <a:off x="1749135" y="5068667"/>
            <a:ext cx="6265177" cy="369332"/>
          </a:xfrm>
          <a:prstGeom prst="rect">
            <a:avLst/>
          </a:prstGeom>
          <a:noFill/>
        </p:spPr>
        <p:txBody>
          <a:bodyPr wrap="none" rtlCol="0">
            <a:spAutoFit/>
          </a:bodyPr>
          <a:lstStyle/>
          <a:p>
            <a:r>
              <a:rPr lang="en-US" dirty="0"/>
              <a:t>Approximate order of places of in-person meetings (can vary):</a:t>
            </a:r>
          </a:p>
        </p:txBody>
      </p:sp>
    </p:spTree>
    <p:extLst>
      <p:ext uri="{BB962C8B-B14F-4D97-AF65-F5344CB8AC3E}">
        <p14:creationId xmlns:p14="http://schemas.microsoft.com/office/powerpoint/2010/main" val="411195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8DD136-1A85-7EE6-E319-E6AECA461409}"/>
              </a:ext>
            </a:extLst>
          </p:cNvPr>
          <p:cNvSpPr txBox="1"/>
          <p:nvPr/>
        </p:nvSpPr>
        <p:spPr>
          <a:xfrm>
            <a:off x="0" y="6521670"/>
            <a:ext cx="12192000" cy="523220"/>
          </a:xfrm>
          <a:prstGeom prst="rect">
            <a:avLst/>
          </a:prstGeom>
          <a:noFill/>
        </p:spPr>
        <p:txBody>
          <a:bodyPr wrap="square" rtlCol="0">
            <a:spAutoFit/>
          </a:bodyPr>
          <a:lstStyle/>
          <a:p>
            <a:r>
              <a:rPr lang="fr-FR" sz="1400" dirty="0"/>
              <a:t>Source: </a:t>
            </a:r>
            <a:r>
              <a:rPr lang="fr-FR" sz="1400" dirty="0">
                <a:hlinkClick r:id="rId2"/>
              </a:rPr>
              <a:t>https://www.ietf.org/meeting/new-participants/</a:t>
            </a:r>
            <a:r>
              <a:rPr lang="fr-FR" sz="1400" dirty="0"/>
              <a:t> Document:  </a:t>
            </a:r>
            <a:r>
              <a:rPr lang="fr-FR" sz="1400" dirty="0">
                <a:hlinkClick r:id="rId3"/>
              </a:rPr>
              <a:t>  https://www.ietf.org/media/documents/NewParticipant-Overview-Recordings_2022.pdf</a:t>
            </a:r>
            <a:endParaRPr lang="fr-FR" sz="1400" dirty="0"/>
          </a:p>
          <a:p>
            <a:endParaRPr lang="fr-FR" sz="1400" dirty="0"/>
          </a:p>
        </p:txBody>
      </p:sp>
      <p:pic>
        <p:nvPicPr>
          <p:cNvPr id="3" name="Picture 2">
            <a:extLst>
              <a:ext uri="{FF2B5EF4-FFF2-40B4-BE49-F238E27FC236}">
                <a16:creationId xmlns:a16="http://schemas.microsoft.com/office/drawing/2014/main" id="{E195F0C8-784A-C052-418E-3B3E33165858}"/>
              </a:ext>
            </a:extLst>
          </p:cNvPr>
          <p:cNvPicPr>
            <a:picLocks noChangeAspect="1"/>
          </p:cNvPicPr>
          <p:nvPr/>
        </p:nvPicPr>
        <p:blipFill>
          <a:blip r:embed="rId4"/>
          <a:stretch>
            <a:fillRect/>
          </a:stretch>
        </p:blipFill>
        <p:spPr>
          <a:xfrm>
            <a:off x="333153" y="0"/>
            <a:ext cx="11525694" cy="6483203"/>
          </a:xfrm>
          <a:prstGeom prst="rect">
            <a:avLst/>
          </a:prstGeom>
        </p:spPr>
      </p:pic>
      <p:sp>
        <p:nvSpPr>
          <p:cNvPr id="4" name="Date Placeholder 3">
            <a:extLst>
              <a:ext uri="{FF2B5EF4-FFF2-40B4-BE49-F238E27FC236}">
                <a16:creationId xmlns:a16="http://schemas.microsoft.com/office/drawing/2014/main" id="{3A504717-76AA-C139-23C7-BFF0746C6EBD}"/>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F20DDF20-B6A2-A330-BB5C-FE95BFC2BEC0}"/>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4C592E90-3588-E30C-A306-AFC10C4F07EF}"/>
              </a:ext>
            </a:extLst>
          </p:cNvPr>
          <p:cNvSpPr>
            <a:spLocks noGrp="1"/>
          </p:cNvSpPr>
          <p:nvPr>
            <p:ph type="sldNum" sz="quarter" idx="12"/>
          </p:nvPr>
        </p:nvSpPr>
        <p:spPr/>
        <p:txBody>
          <a:bodyPr/>
          <a:lstStyle/>
          <a:p>
            <a:fld id="{A5D20DDA-497C-CB4C-BDCD-EF27C37CB3C2}" type="slidenum">
              <a:rPr lang="en-US" smtClean="0"/>
              <a:t>13</a:t>
            </a:fld>
            <a:endParaRPr lang="en-US"/>
          </a:p>
        </p:txBody>
      </p:sp>
    </p:spTree>
    <p:extLst>
      <p:ext uri="{BB962C8B-B14F-4D97-AF65-F5344CB8AC3E}">
        <p14:creationId xmlns:p14="http://schemas.microsoft.com/office/powerpoint/2010/main" val="238906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CAF7EE-372F-A18C-6F2B-1BB4F38017C7}"/>
              </a:ext>
            </a:extLst>
          </p:cNvPr>
          <p:cNvPicPr>
            <a:picLocks noChangeAspect="1"/>
          </p:cNvPicPr>
          <p:nvPr/>
        </p:nvPicPr>
        <p:blipFill>
          <a:blip r:embed="rId2"/>
          <a:stretch>
            <a:fillRect/>
          </a:stretch>
        </p:blipFill>
        <p:spPr>
          <a:xfrm>
            <a:off x="315434" y="10633"/>
            <a:ext cx="11624930" cy="6539023"/>
          </a:xfrm>
          <a:prstGeom prst="rect">
            <a:avLst/>
          </a:prstGeom>
        </p:spPr>
      </p:pic>
      <p:sp>
        <p:nvSpPr>
          <p:cNvPr id="9" name="TextBox 8">
            <a:extLst>
              <a:ext uri="{FF2B5EF4-FFF2-40B4-BE49-F238E27FC236}">
                <a16:creationId xmlns:a16="http://schemas.microsoft.com/office/drawing/2014/main" id="{8D8DD136-1A85-7EE6-E319-E6AECA461409}"/>
              </a:ext>
            </a:extLst>
          </p:cNvPr>
          <p:cNvSpPr txBox="1"/>
          <p:nvPr/>
        </p:nvSpPr>
        <p:spPr>
          <a:xfrm>
            <a:off x="0" y="6521670"/>
            <a:ext cx="12192000" cy="523220"/>
          </a:xfrm>
          <a:prstGeom prst="rect">
            <a:avLst/>
          </a:prstGeom>
          <a:noFill/>
        </p:spPr>
        <p:txBody>
          <a:bodyPr wrap="square" rtlCol="0">
            <a:spAutoFit/>
          </a:bodyPr>
          <a:lstStyle/>
          <a:p>
            <a:r>
              <a:rPr lang="fr-FR" sz="1400" dirty="0"/>
              <a:t>Source: </a:t>
            </a:r>
            <a:r>
              <a:rPr lang="fr-FR" sz="1400" dirty="0">
                <a:hlinkClick r:id="rId3"/>
              </a:rPr>
              <a:t>https://www.ietf.org/meeting/new-participants/</a:t>
            </a:r>
            <a:r>
              <a:rPr lang="fr-FR" sz="1400" dirty="0"/>
              <a:t> Document:  </a:t>
            </a:r>
            <a:r>
              <a:rPr lang="fr-FR" sz="1400" dirty="0">
                <a:hlinkClick r:id="rId4"/>
              </a:rPr>
              <a:t>  https://www.ietf.org/media/documents/NewParticipant-Overview-Recordings_2022.pdf</a:t>
            </a:r>
            <a:endParaRPr lang="fr-FR" sz="1400" dirty="0"/>
          </a:p>
          <a:p>
            <a:endParaRPr lang="fr-FR" sz="1400" dirty="0"/>
          </a:p>
        </p:txBody>
      </p:sp>
      <p:sp>
        <p:nvSpPr>
          <p:cNvPr id="10" name="Date Placeholder 9">
            <a:extLst>
              <a:ext uri="{FF2B5EF4-FFF2-40B4-BE49-F238E27FC236}">
                <a16:creationId xmlns:a16="http://schemas.microsoft.com/office/drawing/2014/main" id="{B7C4BFCE-A13A-4E5D-F3AB-D983DC2356DE}"/>
              </a:ext>
            </a:extLst>
          </p:cNvPr>
          <p:cNvSpPr>
            <a:spLocks noGrp="1"/>
          </p:cNvSpPr>
          <p:nvPr>
            <p:ph type="dt" sz="half" idx="10"/>
          </p:nvPr>
        </p:nvSpPr>
        <p:spPr/>
        <p:txBody>
          <a:bodyPr/>
          <a:lstStyle/>
          <a:p>
            <a:r>
              <a:rPr lang="en-US"/>
              <a:t>May 30th, 2024</a:t>
            </a:r>
          </a:p>
        </p:txBody>
      </p:sp>
      <p:sp>
        <p:nvSpPr>
          <p:cNvPr id="11" name="Footer Placeholder 10">
            <a:extLst>
              <a:ext uri="{FF2B5EF4-FFF2-40B4-BE49-F238E27FC236}">
                <a16:creationId xmlns:a16="http://schemas.microsoft.com/office/drawing/2014/main" id="{A72E6FA4-FD4F-6083-1363-F4D6FA5D0D73}"/>
              </a:ext>
            </a:extLst>
          </p:cNvPr>
          <p:cNvSpPr>
            <a:spLocks noGrp="1"/>
          </p:cNvSpPr>
          <p:nvPr>
            <p:ph type="ftr" sz="quarter" idx="11"/>
          </p:nvPr>
        </p:nvSpPr>
        <p:spPr/>
        <p:txBody>
          <a:bodyPr/>
          <a:lstStyle/>
          <a:p>
            <a:r>
              <a:rPr lang="en-US"/>
              <a:t>A.Pelov - IETF, Standards and Research</a:t>
            </a:r>
          </a:p>
        </p:txBody>
      </p:sp>
      <p:sp>
        <p:nvSpPr>
          <p:cNvPr id="12" name="Slide Number Placeholder 11">
            <a:extLst>
              <a:ext uri="{FF2B5EF4-FFF2-40B4-BE49-F238E27FC236}">
                <a16:creationId xmlns:a16="http://schemas.microsoft.com/office/drawing/2014/main" id="{D938C990-FAA7-0B5F-1C10-789B8A53B605}"/>
              </a:ext>
            </a:extLst>
          </p:cNvPr>
          <p:cNvSpPr>
            <a:spLocks noGrp="1"/>
          </p:cNvSpPr>
          <p:nvPr>
            <p:ph type="sldNum" sz="quarter" idx="12"/>
          </p:nvPr>
        </p:nvSpPr>
        <p:spPr/>
        <p:txBody>
          <a:bodyPr/>
          <a:lstStyle/>
          <a:p>
            <a:fld id="{A5D20DDA-497C-CB4C-BDCD-EF27C37CB3C2}" type="slidenum">
              <a:rPr lang="en-US" smtClean="0"/>
              <a:t>14</a:t>
            </a:fld>
            <a:endParaRPr lang="en-US"/>
          </a:p>
        </p:txBody>
      </p:sp>
    </p:spTree>
    <p:extLst>
      <p:ext uri="{BB962C8B-B14F-4D97-AF65-F5344CB8AC3E}">
        <p14:creationId xmlns:p14="http://schemas.microsoft.com/office/powerpoint/2010/main" val="238517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A10F6F-3F34-64D5-637A-E1EBBDF4FB92}"/>
              </a:ext>
            </a:extLst>
          </p:cNvPr>
          <p:cNvPicPr>
            <a:picLocks noGrp="1" noChangeAspect="1"/>
          </p:cNvPicPr>
          <p:nvPr>
            <p:ph idx="1"/>
          </p:nvPr>
        </p:nvPicPr>
        <p:blipFill rotWithShape="1">
          <a:blip r:embed="rId2"/>
          <a:srcRect t="27398"/>
          <a:stretch/>
        </p:blipFill>
        <p:spPr>
          <a:xfrm>
            <a:off x="2278923" y="1659564"/>
            <a:ext cx="7824550" cy="5013263"/>
          </a:xfrm>
          <a:prstGeom prst="rect">
            <a:avLst/>
          </a:prstGeom>
        </p:spPr>
      </p:pic>
      <p:sp>
        <p:nvSpPr>
          <p:cNvPr id="10" name="TextBox 9">
            <a:extLst>
              <a:ext uri="{FF2B5EF4-FFF2-40B4-BE49-F238E27FC236}">
                <a16:creationId xmlns:a16="http://schemas.microsoft.com/office/drawing/2014/main" id="{4EA13B51-81E2-DD76-1491-427F14AE86A1}"/>
              </a:ext>
            </a:extLst>
          </p:cNvPr>
          <p:cNvSpPr txBox="1"/>
          <p:nvPr/>
        </p:nvSpPr>
        <p:spPr>
          <a:xfrm>
            <a:off x="870645" y="397119"/>
            <a:ext cx="10641106" cy="923330"/>
          </a:xfrm>
          <a:prstGeom prst="rect">
            <a:avLst/>
          </a:prstGeom>
          <a:noFill/>
        </p:spPr>
        <p:txBody>
          <a:bodyPr wrap="square">
            <a:spAutoFit/>
          </a:bodyPr>
          <a:lstStyle/>
          <a:p>
            <a:r>
              <a:rPr lang="en-US" dirty="0"/>
              <a:t>The Internet Research Task Force (</a:t>
            </a:r>
            <a:r>
              <a:rPr lang="en-US" dirty="0">
                <a:hlinkClick r:id="rId3"/>
              </a:rPr>
              <a:t>IRTF</a:t>
            </a:r>
            <a:r>
              <a:rPr lang="en-US" dirty="0"/>
              <a:t>) focuses on longer term research issues related to the Internet while the parallel organization, the Internet Engineering Task Force (</a:t>
            </a:r>
            <a:r>
              <a:rPr lang="en-US" dirty="0">
                <a:hlinkClick r:id="rId4"/>
              </a:rPr>
              <a:t>IETF</a:t>
            </a:r>
            <a:r>
              <a:rPr lang="en-US" dirty="0"/>
              <a:t>), focuses on the shorter-term issues of engineering and standards making. </a:t>
            </a:r>
          </a:p>
        </p:txBody>
      </p:sp>
      <p:sp>
        <p:nvSpPr>
          <p:cNvPr id="11" name="Date Placeholder 10">
            <a:extLst>
              <a:ext uri="{FF2B5EF4-FFF2-40B4-BE49-F238E27FC236}">
                <a16:creationId xmlns:a16="http://schemas.microsoft.com/office/drawing/2014/main" id="{C5F8643D-80A9-1B57-255F-933246B62D12}"/>
              </a:ext>
            </a:extLst>
          </p:cNvPr>
          <p:cNvSpPr>
            <a:spLocks noGrp="1"/>
          </p:cNvSpPr>
          <p:nvPr>
            <p:ph type="dt" sz="half" idx="10"/>
          </p:nvPr>
        </p:nvSpPr>
        <p:spPr/>
        <p:txBody>
          <a:bodyPr/>
          <a:lstStyle/>
          <a:p>
            <a:r>
              <a:rPr lang="en-US"/>
              <a:t>May 30th, 2024</a:t>
            </a:r>
          </a:p>
        </p:txBody>
      </p:sp>
      <p:sp>
        <p:nvSpPr>
          <p:cNvPr id="14" name="Slide Number Placeholder 13">
            <a:extLst>
              <a:ext uri="{FF2B5EF4-FFF2-40B4-BE49-F238E27FC236}">
                <a16:creationId xmlns:a16="http://schemas.microsoft.com/office/drawing/2014/main" id="{9B27F669-8AAA-1F97-E633-7379B3D70E57}"/>
              </a:ext>
            </a:extLst>
          </p:cNvPr>
          <p:cNvSpPr>
            <a:spLocks noGrp="1"/>
          </p:cNvSpPr>
          <p:nvPr>
            <p:ph type="sldNum" sz="quarter" idx="12"/>
          </p:nvPr>
        </p:nvSpPr>
        <p:spPr/>
        <p:txBody>
          <a:bodyPr/>
          <a:lstStyle/>
          <a:p>
            <a:fld id="{A5D20DDA-497C-CB4C-BDCD-EF27C37CB3C2}" type="slidenum">
              <a:rPr lang="en-US" smtClean="0"/>
              <a:t>15</a:t>
            </a:fld>
            <a:endParaRPr lang="en-US"/>
          </a:p>
        </p:txBody>
      </p:sp>
    </p:spTree>
    <p:extLst>
      <p:ext uri="{BB962C8B-B14F-4D97-AF65-F5344CB8AC3E}">
        <p14:creationId xmlns:p14="http://schemas.microsoft.com/office/powerpoint/2010/main" val="1615487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IETF | IETF 114 Hackathon – Combining Networking Standards, Hardware, and  Software">
            <a:extLst>
              <a:ext uri="{FF2B5EF4-FFF2-40B4-BE49-F238E27FC236}">
                <a16:creationId xmlns:a16="http://schemas.microsoft.com/office/drawing/2014/main" id="{16420028-8E03-9513-6E8D-20939092D45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6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64D5162-850B-1ED3-BE25-4E0BBD751768}"/>
              </a:ext>
            </a:extLst>
          </p:cNvPr>
          <p:cNvSpPr txBox="1"/>
          <p:nvPr/>
        </p:nvSpPr>
        <p:spPr>
          <a:xfrm>
            <a:off x="338781" y="98611"/>
            <a:ext cx="1884683" cy="523220"/>
          </a:xfrm>
          <a:prstGeom prst="rect">
            <a:avLst/>
          </a:prstGeom>
          <a:noFill/>
        </p:spPr>
        <p:txBody>
          <a:bodyPr wrap="none" rtlCol="0">
            <a:spAutoFit/>
          </a:bodyPr>
          <a:lstStyle/>
          <a:p>
            <a:r>
              <a:rPr lang="en-US" sz="2800" dirty="0">
                <a:solidFill>
                  <a:schemeClr val="bg1"/>
                </a:solidFill>
              </a:rPr>
              <a:t>Hackathon</a:t>
            </a:r>
          </a:p>
        </p:txBody>
      </p:sp>
      <p:sp>
        <p:nvSpPr>
          <p:cNvPr id="5" name="Date Placeholder 4">
            <a:extLst>
              <a:ext uri="{FF2B5EF4-FFF2-40B4-BE49-F238E27FC236}">
                <a16:creationId xmlns:a16="http://schemas.microsoft.com/office/drawing/2014/main" id="{443657D5-798A-ADF2-0DEC-1D0E3EB24B01}"/>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F7909F0F-9D9B-0960-43C5-64402889A3C7}"/>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6F5C11E6-36C9-F5E9-7CBF-D282513C2BDC}"/>
              </a:ext>
            </a:extLst>
          </p:cNvPr>
          <p:cNvSpPr>
            <a:spLocks noGrp="1"/>
          </p:cNvSpPr>
          <p:nvPr>
            <p:ph type="sldNum" sz="quarter" idx="12"/>
          </p:nvPr>
        </p:nvSpPr>
        <p:spPr/>
        <p:txBody>
          <a:bodyPr/>
          <a:lstStyle/>
          <a:p>
            <a:fld id="{A5D20DDA-497C-CB4C-BDCD-EF27C37CB3C2}" type="slidenum">
              <a:rPr lang="en-US" smtClean="0"/>
              <a:t>16</a:t>
            </a:fld>
            <a:endParaRPr lang="en-US"/>
          </a:p>
        </p:txBody>
      </p:sp>
      <p:sp>
        <p:nvSpPr>
          <p:cNvPr id="3" name="TextBox 2">
            <a:extLst>
              <a:ext uri="{FF2B5EF4-FFF2-40B4-BE49-F238E27FC236}">
                <a16:creationId xmlns:a16="http://schemas.microsoft.com/office/drawing/2014/main" id="{E566A8EA-11EB-2609-DC9F-FE6690735558}"/>
              </a:ext>
            </a:extLst>
          </p:cNvPr>
          <p:cNvSpPr txBox="1"/>
          <p:nvPr/>
        </p:nvSpPr>
        <p:spPr>
          <a:xfrm>
            <a:off x="238919" y="6536809"/>
            <a:ext cx="5464701" cy="369332"/>
          </a:xfrm>
          <a:prstGeom prst="rect">
            <a:avLst/>
          </a:prstGeom>
          <a:noFill/>
        </p:spPr>
        <p:txBody>
          <a:bodyPr wrap="none" rtlCol="0">
            <a:spAutoFit/>
          </a:bodyPr>
          <a:lstStyle/>
          <a:p>
            <a:r>
              <a:rPr lang="en-US" dirty="0">
                <a:solidFill>
                  <a:schemeClr val="bg1"/>
                </a:solidFill>
              </a:rPr>
              <a:t>Source: </a:t>
            </a:r>
            <a:r>
              <a:rPr lang="en-US" dirty="0">
                <a:solidFill>
                  <a:schemeClr val="bg1"/>
                </a:solidFill>
                <a:hlinkClick r:id="rId3">
                  <a:extLst>
                    <a:ext uri="{A12FA001-AC4F-418D-AE19-62706E023703}">
                      <ahyp:hlinkClr xmlns:ahyp="http://schemas.microsoft.com/office/drawing/2018/hyperlinkcolor" val="tx"/>
                    </a:ext>
                  </a:extLst>
                </a:hlinkClick>
              </a:rPr>
              <a:t>https://www.ietf.org/blog/ietf114-hackathon/</a:t>
            </a:r>
            <a:endParaRPr lang="en-US" dirty="0">
              <a:solidFill>
                <a:schemeClr val="bg1"/>
              </a:solidFill>
            </a:endParaRPr>
          </a:p>
        </p:txBody>
      </p:sp>
    </p:spTree>
    <p:extLst>
      <p:ext uri="{BB962C8B-B14F-4D97-AF65-F5344CB8AC3E}">
        <p14:creationId xmlns:p14="http://schemas.microsoft.com/office/powerpoint/2010/main" val="6239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descr="IETF | Highlights from IETF 100">
            <a:extLst>
              <a:ext uri="{FF2B5EF4-FFF2-40B4-BE49-F238E27FC236}">
                <a16:creationId xmlns:a16="http://schemas.microsoft.com/office/drawing/2014/main" id="{FA205134-AF2C-2662-F90D-C56C7DC967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576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6B4970-5B37-52C1-112D-70FB4CF8B15F}"/>
              </a:ext>
            </a:extLst>
          </p:cNvPr>
          <p:cNvSpPr txBox="1"/>
          <p:nvPr/>
        </p:nvSpPr>
        <p:spPr>
          <a:xfrm>
            <a:off x="338781" y="98611"/>
            <a:ext cx="1349087" cy="523220"/>
          </a:xfrm>
          <a:prstGeom prst="rect">
            <a:avLst/>
          </a:prstGeom>
          <a:noFill/>
        </p:spPr>
        <p:txBody>
          <a:bodyPr wrap="none" rtlCol="0">
            <a:spAutoFit/>
          </a:bodyPr>
          <a:lstStyle/>
          <a:p>
            <a:r>
              <a:rPr lang="en-US" sz="2800" dirty="0">
                <a:solidFill>
                  <a:schemeClr val="bg1"/>
                </a:solidFill>
              </a:rPr>
              <a:t>Plenary</a:t>
            </a:r>
          </a:p>
        </p:txBody>
      </p:sp>
      <p:sp>
        <p:nvSpPr>
          <p:cNvPr id="5" name="Date Placeholder 4">
            <a:extLst>
              <a:ext uri="{FF2B5EF4-FFF2-40B4-BE49-F238E27FC236}">
                <a16:creationId xmlns:a16="http://schemas.microsoft.com/office/drawing/2014/main" id="{8BE410A4-97CB-6A46-0D41-A29A0FC163B4}"/>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06A24AD9-19D1-41DF-9699-1F043EBF4037}"/>
              </a:ext>
            </a:extLst>
          </p:cNvPr>
          <p:cNvSpPr>
            <a:spLocks noGrp="1"/>
          </p:cNvSpPr>
          <p:nvPr>
            <p:ph type="ftr" sz="quarter" idx="11"/>
          </p:nvPr>
        </p:nvSpPr>
        <p:spPr/>
        <p:txBody>
          <a:bodyPr/>
          <a:lstStyle/>
          <a:p>
            <a:r>
              <a:rPr lang="en-US"/>
              <a:t>A.Pelov - IETF, Standards and Research</a:t>
            </a:r>
          </a:p>
        </p:txBody>
      </p:sp>
      <p:sp>
        <p:nvSpPr>
          <p:cNvPr id="7" name="Slide Number Placeholder 6">
            <a:extLst>
              <a:ext uri="{FF2B5EF4-FFF2-40B4-BE49-F238E27FC236}">
                <a16:creationId xmlns:a16="http://schemas.microsoft.com/office/drawing/2014/main" id="{92F7CCE1-1C7B-F952-75EB-983144C1DC40}"/>
              </a:ext>
            </a:extLst>
          </p:cNvPr>
          <p:cNvSpPr>
            <a:spLocks noGrp="1"/>
          </p:cNvSpPr>
          <p:nvPr>
            <p:ph type="sldNum" sz="quarter" idx="12"/>
          </p:nvPr>
        </p:nvSpPr>
        <p:spPr/>
        <p:txBody>
          <a:bodyPr/>
          <a:lstStyle/>
          <a:p>
            <a:fld id="{A5D20DDA-497C-CB4C-BDCD-EF27C37CB3C2}" type="slidenum">
              <a:rPr lang="en-US" smtClean="0"/>
              <a:t>17</a:t>
            </a:fld>
            <a:endParaRPr lang="en-US"/>
          </a:p>
        </p:txBody>
      </p:sp>
      <p:sp>
        <p:nvSpPr>
          <p:cNvPr id="2" name="TextBox 1">
            <a:extLst>
              <a:ext uri="{FF2B5EF4-FFF2-40B4-BE49-F238E27FC236}">
                <a16:creationId xmlns:a16="http://schemas.microsoft.com/office/drawing/2014/main" id="{6BFE6E61-F346-96DD-7F4B-001D7E3EDEE7}"/>
              </a:ext>
            </a:extLst>
          </p:cNvPr>
          <p:cNvSpPr txBox="1"/>
          <p:nvPr/>
        </p:nvSpPr>
        <p:spPr>
          <a:xfrm>
            <a:off x="0" y="6536809"/>
            <a:ext cx="5425331" cy="369332"/>
          </a:xfrm>
          <a:prstGeom prst="rect">
            <a:avLst/>
          </a:prstGeom>
          <a:noFill/>
        </p:spPr>
        <p:txBody>
          <a:bodyPr wrap="none" rtlCol="0">
            <a:spAutoFit/>
          </a:bodyPr>
          <a:lstStyle/>
          <a:p>
            <a:r>
              <a:rPr lang="en-US" dirty="0">
                <a:solidFill>
                  <a:schemeClr val="bg1"/>
                </a:solidFill>
              </a:rPr>
              <a:t>Source: </a:t>
            </a:r>
            <a:r>
              <a:rPr lang="en-US" dirty="0">
                <a:solidFill>
                  <a:schemeClr val="bg1"/>
                </a:solidFill>
                <a:hlinkClick r:id="rId3">
                  <a:extLst>
                    <a:ext uri="{A12FA001-AC4F-418D-AE19-62706E023703}">
                      <ahyp:hlinkClr xmlns:ahyp="http://schemas.microsoft.com/office/drawing/2018/hyperlinkcolor" val="tx"/>
                    </a:ext>
                  </a:extLst>
                </a:hlinkClick>
              </a:rPr>
              <a:t>https://www.ietf.org/blog/highlights-ietf-100/</a:t>
            </a:r>
            <a:endParaRPr lang="en-US" dirty="0">
              <a:solidFill>
                <a:schemeClr val="bg1"/>
              </a:solidFill>
            </a:endParaRPr>
          </a:p>
        </p:txBody>
      </p:sp>
    </p:spTree>
    <p:extLst>
      <p:ext uri="{BB962C8B-B14F-4D97-AF65-F5344CB8AC3E}">
        <p14:creationId xmlns:p14="http://schemas.microsoft.com/office/powerpoint/2010/main" val="46927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62" name="Picture 2" descr="IETF | Highlights from IETF 102">
            <a:extLst>
              <a:ext uri="{FF2B5EF4-FFF2-40B4-BE49-F238E27FC236}">
                <a16:creationId xmlns:a16="http://schemas.microsoft.com/office/drawing/2014/main" id="{5C88DC97-4BBB-67DE-9C96-A1530144DD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D99BA-3828-B3D2-C9E9-75B68FFEB3FD}"/>
              </a:ext>
            </a:extLst>
          </p:cNvPr>
          <p:cNvSpPr txBox="1"/>
          <p:nvPr/>
        </p:nvSpPr>
        <p:spPr>
          <a:xfrm>
            <a:off x="338781" y="98611"/>
            <a:ext cx="2055756" cy="523220"/>
          </a:xfrm>
          <a:prstGeom prst="rect">
            <a:avLst/>
          </a:prstGeom>
          <a:noFill/>
        </p:spPr>
        <p:txBody>
          <a:bodyPr wrap="none" rtlCol="0">
            <a:spAutoFit/>
          </a:bodyPr>
          <a:lstStyle/>
          <a:p>
            <a:r>
              <a:rPr lang="en-US" sz="2800" dirty="0">
                <a:solidFill>
                  <a:schemeClr val="bg1"/>
                </a:solidFill>
              </a:rPr>
              <a:t>WG Session</a:t>
            </a:r>
          </a:p>
        </p:txBody>
      </p:sp>
      <p:sp>
        <p:nvSpPr>
          <p:cNvPr id="5" name="Date Placeholder 4">
            <a:extLst>
              <a:ext uri="{FF2B5EF4-FFF2-40B4-BE49-F238E27FC236}">
                <a16:creationId xmlns:a16="http://schemas.microsoft.com/office/drawing/2014/main" id="{45A48DE3-E4BA-97FF-EFD4-33BA1B16F0F4}"/>
              </a:ext>
            </a:extLst>
          </p:cNvPr>
          <p:cNvSpPr>
            <a:spLocks noGrp="1"/>
          </p:cNvSpPr>
          <p:nvPr>
            <p:ph type="dt" sz="half" idx="10"/>
          </p:nvPr>
        </p:nvSpPr>
        <p:spPr/>
        <p:txBody>
          <a:bodyPr/>
          <a:lstStyle/>
          <a:p>
            <a:r>
              <a:rPr lang="en-US"/>
              <a:t>May 30th, 2024</a:t>
            </a:r>
          </a:p>
        </p:txBody>
      </p:sp>
      <p:sp>
        <p:nvSpPr>
          <p:cNvPr id="6" name="Footer Placeholder 5">
            <a:extLst>
              <a:ext uri="{FF2B5EF4-FFF2-40B4-BE49-F238E27FC236}">
                <a16:creationId xmlns:a16="http://schemas.microsoft.com/office/drawing/2014/main" id="{B4E12578-EDF3-C8B9-1ACF-C64D1C4E5DE8}"/>
              </a:ext>
            </a:extLst>
          </p:cNvPr>
          <p:cNvSpPr>
            <a:spLocks noGrp="1"/>
          </p:cNvSpPr>
          <p:nvPr>
            <p:ph type="ftr" sz="quarter" idx="11"/>
          </p:nvPr>
        </p:nvSpPr>
        <p:spPr/>
        <p:txBody>
          <a:bodyPr/>
          <a:lstStyle/>
          <a:p>
            <a:r>
              <a:rPr lang="en-US" dirty="0" err="1"/>
              <a:t>A.Pelov</a:t>
            </a:r>
            <a:r>
              <a:rPr lang="en-US" dirty="0"/>
              <a:t> - IETF, Standards and Research</a:t>
            </a:r>
          </a:p>
        </p:txBody>
      </p:sp>
      <p:sp>
        <p:nvSpPr>
          <p:cNvPr id="7" name="Slide Number Placeholder 6">
            <a:extLst>
              <a:ext uri="{FF2B5EF4-FFF2-40B4-BE49-F238E27FC236}">
                <a16:creationId xmlns:a16="http://schemas.microsoft.com/office/drawing/2014/main" id="{1BCE6BC6-C81C-6CE1-55CE-AC206664238A}"/>
              </a:ext>
            </a:extLst>
          </p:cNvPr>
          <p:cNvSpPr>
            <a:spLocks noGrp="1"/>
          </p:cNvSpPr>
          <p:nvPr>
            <p:ph type="sldNum" sz="quarter" idx="12"/>
          </p:nvPr>
        </p:nvSpPr>
        <p:spPr/>
        <p:txBody>
          <a:bodyPr/>
          <a:lstStyle/>
          <a:p>
            <a:fld id="{A5D20DDA-497C-CB4C-BDCD-EF27C37CB3C2}" type="slidenum">
              <a:rPr lang="en-US" smtClean="0"/>
              <a:t>18</a:t>
            </a:fld>
            <a:endParaRPr lang="en-US"/>
          </a:p>
        </p:txBody>
      </p:sp>
      <p:sp>
        <p:nvSpPr>
          <p:cNvPr id="2" name="TextBox 1">
            <a:extLst>
              <a:ext uri="{FF2B5EF4-FFF2-40B4-BE49-F238E27FC236}">
                <a16:creationId xmlns:a16="http://schemas.microsoft.com/office/drawing/2014/main" id="{8365B513-9988-3552-F5BB-3F1BFB29C5C2}"/>
              </a:ext>
            </a:extLst>
          </p:cNvPr>
          <p:cNvSpPr txBox="1"/>
          <p:nvPr/>
        </p:nvSpPr>
        <p:spPr>
          <a:xfrm>
            <a:off x="0" y="6488668"/>
            <a:ext cx="5425331" cy="369332"/>
          </a:xfrm>
          <a:prstGeom prst="rect">
            <a:avLst/>
          </a:prstGeom>
          <a:noFill/>
        </p:spPr>
        <p:txBody>
          <a:bodyPr wrap="none" rtlCol="0">
            <a:spAutoFit/>
          </a:bodyPr>
          <a:lstStyle/>
          <a:p>
            <a:r>
              <a:rPr lang="en-US" dirty="0">
                <a:solidFill>
                  <a:schemeClr val="bg1"/>
                </a:solidFill>
              </a:rPr>
              <a:t>Source: </a:t>
            </a:r>
            <a:r>
              <a:rPr lang="en-US" dirty="0">
                <a:solidFill>
                  <a:schemeClr val="bg1"/>
                </a:solidFill>
                <a:hlinkClick r:id="rId3">
                  <a:extLst>
                    <a:ext uri="{A12FA001-AC4F-418D-AE19-62706E023703}">
                      <ahyp:hlinkClr xmlns:ahyp="http://schemas.microsoft.com/office/drawing/2018/hyperlinkcolor" val="tx"/>
                    </a:ext>
                  </a:extLst>
                </a:hlinkClick>
              </a:rPr>
              <a:t>https://www.ietf.org/blog/highlights-ietf-102/</a:t>
            </a:r>
            <a:endParaRPr lang="en-US" dirty="0">
              <a:solidFill>
                <a:schemeClr val="bg1"/>
              </a:solidFill>
            </a:endParaRPr>
          </a:p>
        </p:txBody>
      </p:sp>
    </p:spTree>
    <p:extLst>
      <p:ext uri="{BB962C8B-B14F-4D97-AF65-F5344CB8AC3E}">
        <p14:creationId xmlns:p14="http://schemas.microsoft.com/office/powerpoint/2010/main" val="1990971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5848-27FD-A418-00F3-113EBA277E5E}"/>
              </a:ext>
            </a:extLst>
          </p:cNvPr>
          <p:cNvSpPr>
            <a:spLocks noGrp="1"/>
          </p:cNvSpPr>
          <p:nvPr>
            <p:ph type="title"/>
          </p:nvPr>
        </p:nvSpPr>
        <p:spPr/>
        <p:txBody>
          <a:bodyPr/>
          <a:lstStyle/>
          <a:p>
            <a:r>
              <a:rPr lang="en-US" dirty="0"/>
              <a:t>How to become visible and useful contributor?</a:t>
            </a:r>
          </a:p>
        </p:txBody>
      </p:sp>
      <p:sp>
        <p:nvSpPr>
          <p:cNvPr id="3" name="Content Placeholder 2">
            <a:extLst>
              <a:ext uri="{FF2B5EF4-FFF2-40B4-BE49-F238E27FC236}">
                <a16:creationId xmlns:a16="http://schemas.microsoft.com/office/drawing/2014/main" id="{459CF2E3-C343-CC5E-1E42-FF236930B34E}"/>
              </a:ext>
            </a:extLst>
          </p:cNvPr>
          <p:cNvSpPr>
            <a:spLocks noGrp="1"/>
          </p:cNvSpPr>
          <p:nvPr>
            <p:ph idx="1"/>
          </p:nvPr>
        </p:nvSpPr>
        <p:spPr>
          <a:xfrm>
            <a:off x="838200" y="1825625"/>
            <a:ext cx="10515600" cy="4520674"/>
          </a:xfrm>
        </p:spPr>
        <p:txBody>
          <a:bodyPr>
            <a:normAutofit fontScale="85000" lnSpcReduction="20000"/>
          </a:bodyPr>
          <a:lstStyle/>
          <a:p>
            <a:r>
              <a:rPr lang="en-US" dirty="0"/>
              <a:t>Review the WG charter, milestones</a:t>
            </a:r>
          </a:p>
          <a:p>
            <a:r>
              <a:rPr lang="en-US" dirty="0"/>
              <a:t>Subscribe to mailing list</a:t>
            </a:r>
          </a:p>
          <a:p>
            <a:pPr lvl="1"/>
            <a:r>
              <a:rPr lang="en-US" dirty="0"/>
              <a:t>Don’t be overwhelmed</a:t>
            </a:r>
          </a:p>
          <a:p>
            <a:r>
              <a:rPr lang="en-US" dirty="0"/>
              <a:t>Speak up, ask questions, provide answers</a:t>
            </a:r>
          </a:p>
          <a:p>
            <a:pPr lvl="1"/>
            <a:r>
              <a:rPr lang="en-US" dirty="0"/>
              <a:t>You are (most certainly) going to be wrong, or at least ignorant about many of the things</a:t>
            </a:r>
          </a:p>
          <a:p>
            <a:pPr lvl="1"/>
            <a:r>
              <a:rPr lang="en-US" dirty="0"/>
              <a:t>People will be happy to correct you or point you to useful resources</a:t>
            </a:r>
          </a:p>
          <a:p>
            <a:r>
              <a:rPr lang="en-US" dirty="0"/>
              <a:t>Contribute</a:t>
            </a:r>
          </a:p>
          <a:p>
            <a:pPr lvl="1"/>
            <a:r>
              <a:rPr lang="en-US" dirty="0"/>
              <a:t>Reading drafts and asking questions, providing feedback, etc.</a:t>
            </a:r>
          </a:p>
          <a:p>
            <a:pPr lvl="1"/>
            <a:r>
              <a:rPr lang="en-US" dirty="0"/>
              <a:t>Taking notes</a:t>
            </a:r>
          </a:p>
          <a:p>
            <a:pPr lvl="1"/>
            <a:r>
              <a:rPr lang="en-US" dirty="0"/>
              <a:t>Writing drafts - A draft is not a paper</a:t>
            </a:r>
          </a:p>
          <a:p>
            <a:r>
              <a:rPr lang="en-US" dirty="0"/>
              <a:t>Do this in parallel to your “normal” research</a:t>
            </a:r>
          </a:p>
          <a:p>
            <a:pPr lvl="1"/>
            <a:r>
              <a:rPr lang="en-US" dirty="0"/>
              <a:t>It’s more intense (publications are more often), but the steps are smaller</a:t>
            </a:r>
          </a:p>
          <a:p>
            <a:pPr lvl="2"/>
            <a:r>
              <a:rPr lang="en-US" b="1" dirty="0"/>
              <a:t>Think “Continuous Assessment” vs “End Semester Examination” (research paper)</a:t>
            </a:r>
          </a:p>
          <a:p>
            <a:pPr lvl="1"/>
            <a:r>
              <a:rPr lang="en-US" dirty="0"/>
              <a:t>Can feed into your research, and vice-versa</a:t>
            </a:r>
          </a:p>
        </p:txBody>
      </p:sp>
      <p:sp>
        <p:nvSpPr>
          <p:cNvPr id="4" name="Date Placeholder 3">
            <a:extLst>
              <a:ext uri="{FF2B5EF4-FFF2-40B4-BE49-F238E27FC236}">
                <a16:creationId xmlns:a16="http://schemas.microsoft.com/office/drawing/2014/main" id="{460BF578-A7A6-AE3A-B751-2527907B510C}"/>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8B78E308-293C-5F01-1275-6219B07ABDE9}"/>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1F2124F8-91EB-F83D-ED7D-E57D64DACD72}"/>
              </a:ext>
            </a:extLst>
          </p:cNvPr>
          <p:cNvSpPr>
            <a:spLocks noGrp="1"/>
          </p:cNvSpPr>
          <p:nvPr>
            <p:ph type="sldNum" sz="quarter" idx="12"/>
          </p:nvPr>
        </p:nvSpPr>
        <p:spPr/>
        <p:txBody>
          <a:bodyPr/>
          <a:lstStyle/>
          <a:p>
            <a:fld id="{A5D20DDA-497C-CB4C-BDCD-EF27C37CB3C2}" type="slidenum">
              <a:rPr lang="en-US" smtClean="0"/>
              <a:t>19</a:t>
            </a:fld>
            <a:endParaRPr lang="en-US"/>
          </a:p>
        </p:txBody>
      </p:sp>
    </p:spTree>
    <p:extLst>
      <p:ext uri="{BB962C8B-B14F-4D97-AF65-F5344CB8AC3E}">
        <p14:creationId xmlns:p14="http://schemas.microsoft.com/office/powerpoint/2010/main" val="22478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D36A-0766-549D-BF27-8A239D436B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90641A-2B48-6258-B316-825E0516FCB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DD28A27-EE77-7B44-55A1-51ACFC2B5FB5}"/>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7F07CE26-633B-BB0D-3CC3-B229EC833EA9}"/>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D091C784-12C4-034B-82D8-46AD541AE4C4}"/>
              </a:ext>
            </a:extLst>
          </p:cNvPr>
          <p:cNvSpPr>
            <a:spLocks noGrp="1"/>
          </p:cNvSpPr>
          <p:nvPr>
            <p:ph type="sldNum" sz="quarter" idx="12"/>
          </p:nvPr>
        </p:nvSpPr>
        <p:spPr/>
        <p:txBody>
          <a:bodyPr/>
          <a:lstStyle/>
          <a:p>
            <a:fld id="{A5D20DDA-497C-CB4C-BDCD-EF27C37CB3C2}" type="slidenum">
              <a:rPr lang="en-US" smtClean="0"/>
              <a:t>2</a:t>
            </a:fld>
            <a:endParaRPr lang="en-US"/>
          </a:p>
        </p:txBody>
      </p:sp>
      <p:pic>
        <p:nvPicPr>
          <p:cNvPr id="7" name="Picture 2" descr="visiter saint-briac, son patrimoine, ses restaurants, ses boutiques">
            <a:extLst>
              <a:ext uri="{FF2B5EF4-FFF2-40B4-BE49-F238E27FC236}">
                <a16:creationId xmlns:a16="http://schemas.microsoft.com/office/drawing/2014/main" id="{344D51A5-27F5-D4A2-F90F-72ABFAEAD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44" y="-391923"/>
            <a:ext cx="12569687" cy="83961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A5762F-9339-C748-6582-73FBFACF6CC8}"/>
              </a:ext>
            </a:extLst>
          </p:cNvPr>
          <p:cNvSpPr txBox="1"/>
          <p:nvPr/>
        </p:nvSpPr>
        <p:spPr>
          <a:xfrm>
            <a:off x="4297931" y="443131"/>
            <a:ext cx="3319948" cy="584775"/>
          </a:xfrm>
          <a:prstGeom prst="rect">
            <a:avLst/>
          </a:prstGeom>
          <a:noFill/>
        </p:spPr>
        <p:txBody>
          <a:bodyPr wrap="none" rtlCol="0">
            <a:spAutoFit/>
          </a:bodyPr>
          <a:lstStyle/>
          <a:p>
            <a:r>
              <a:rPr lang="en-US" sz="3200" b="1" dirty="0"/>
              <a:t>The Environment</a:t>
            </a:r>
          </a:p>
        </p:txBody>
      </p:sp>
      <p:sp>
        <p:nvSpPr>
          <p:cNvPr id="9" name="TextBox 8">
            <a:extLst>
              <a:ext uri="{FF2B5EF4-FFF2-40B4-BE49-F238E27FC236}">
                <a16:creationId xmlns:a16="http://schemas.microsoft.com/office/drawing/2014/main" id="{BE68BB28-871F-8330-A695-AAFF589EEF9C}"/>
              </a:ext>
            </a:extLst>
          </p:cNvPr>
          <p:cNvSpPr txBox="1"/>
          <p:nvPr/>
        </p:nvSpPr>
        <p:spPr>
          <a:xfrm>
            <a:off x="0" y="5892581"/>
            <a:ext cx="6254854" cy="646331"/>
          </a:xfrm>
          <a:prstGeom prst="rect">
            <a:avLst/>
          </a:prstGeom>
          <a:noFill/>
        </p:spPr>
        <p:txBody>
          <a:bodyPr wrap="none" rtlCol="0">
            <a:spAutoFit/>
          </a:bodyPr>
          <a:lstStyle/>
          <a:p>
            <a:r>
              <a:rPr lang="en-US" dirty="0">
                <a:solidFill>
                  <a:schemeClr val="bg1"/>
                </a:solidFill>
              </a:rPr>
              <a:t>Photo: </a:t>
            </a:r>
            <a:r>
              <a:rPr lang="en-US" i="1" dirty="0">
                <a:solidFill>
                  <a:schemeClr val="bg1"/>
                </a:solidFill>
              </a:rPr>
              <a:t>Yannick LE GAL</a:t>
            </a:r>
            <a:endParaRPr lang="en-US" dirty="0">
              <a:solidFill>
                <a:schemeClr val="bg1"/>
              </a:solidFill>
            </a:endParaRPr>
          </a:p>
          <a:p>
            <a:r>
              <a:rPr lang="en-US" dirty="0">
                <a:solidFill>
                  <a:schemeClr val="bg1"/>
                </a:solidFill>
              </a:rPr>
              <a:t>Source: </a:t>
            </a:r>
            <a:r>
              <a:rPr lang="en-US" dirty="0">
                <a:solidFill>
                  <a:schemeClr val="bg1"/>
                </a:solidFill>
                <a:hlinkClick r:id="rId4">
                  <a:extLst>
                    <a:ext uri="{A12FA001-AC4F-418D-AE19-62706E023703}">
                      <ahyp:hlinkClr xmlns:ahyp="http://schemas.microsoft.com/office/drawing/2018/hyperlinkcolor" val="tx"/>
                    </a:ext>
                  </a:extLst>
                </a:hlinkClick>
              </a:rPr>
              <a:t>https://www.camping-saint-briac.com/en/beaches/</a:t>
            </a:r>
            <a:endParaRPr lang="en-US" dirty="0">
              <a:solidFill>
                <a:schemeClr val="bg1"/>
              </a:solidFill>
            </a:endParaRPr>
          </a:p>
        </p:txBody>
      </p:sp>
    </p:spTree>
    <p:extLst>
      <p:ext uri="{BB962C8B-B14F-4D97-AF65-F5344CB8AC3E}">
        <p14:creationId xmlns:p14="http://schemas.microsoft.com/office/powerpoint/2010/main" val="3889258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26B3-82A2-7E4E-E787-5778BA512AF9}"/>
              </a:ext>
            </a:extLst>
          </p:cNvPr>
          <p:cNvSpPr>
            <a:spLocks noGrp="1"/>
          </p:cNvSpPr>
          <p:nvPr>
            <p:ph type="title"/>
          </p:nvPr>
        </p:nvSpPr>
        <p:spPr/>
        <p:txBody>
          <a:bodyPr/>
          <a:lstStyle/>
          <a:p>
            <a:r>
              <a:rPr lang="en-US" dirty="0"/>
              <a:t>Environmental Impacts of Internet Technology</a:t>
            </a:r>
          </a:p>
        </p:txBody>
      </p:sp>
      <p:sp>
        <p:nvSpPr>
          <p:cNvPr id="3" name="Content Placeholder 2">
            <a:extLst>
              <a:ext uri="{FF2B5EF4-FFF2-40B4-BE49-F238E27FC236}">
                <a16:creationId xmlns:a16="http://schemas.microsoft.com/office/drawing/2014/main" id="{ACE62997-FCA8-53C6-B4B9-FEF5676A06B6}"/>
              </a:ext>
            </a:extLst>
          </p:cNvPr>
          <p:cNvSpPr>
            <a:spLocks noGrp="1"/>
          </p:cNvSpPr>
          <p:nvPr>
            <p:ph idx="1"/>
          </p:nvPr>
        </p:nvSpPr>
        <p:spPr/>
        <p:txBody>
          <a:bodyPr>
            <a:normAutofit fontScale="92500" lnSpcReduction="10000"/>
          </a:bodyPr>
          <a:lstStyle/>
          <a:p>
            <a:r>
              <a:rPr lang="en-US" dirty="0"/>
              <a:t>The E-Impact Program is a venue for </a:t>
            </a:r>
            <a:r>
              <a:rPr lang="en-US" b="1" dirty="0"/>
              <a:t>discussing environmental impacts</a:t>
            </a:r>
            <a:r>
              <a:rPr lang="en-US" dirty="0"/>
              <a:t> and sustainability of </a:t>
            </a:r>
            <a:r>
              <a:rPr lang="en-US" b="1" dirty="0"/>
              <a:t>Internet technology</a:t>
            </a:r>
            <a:r>
              <a:rPr lang="en-US" dirty="0"/>
              <a:t>. </a:t>
            </a:r>
          </a:p>
          <a:p>
            <a:r>
              <a:rPr lang="en-US" dirty="0"/>
              <a:t>Within this scope, the program looks at trends, issues, improvement opportunities, ideas, best practices, and subsequent direction of work related to Internet technology, architecture, and operations, including visibility and efficiency on energy and other environmentally-impacting attributes. </a:t>
            </a:r>
          </a:p>
          <a:p>
            <a:r>
              <a:rPr lang="en-US" dirty="0"/>
              <a:t>In particular, the group focuses on Internet architecture's role in these topics.</a:t>
            </a:r>
          </a:p>
          <a:p>
            <a:endParaRPr lang="en-US" dirty="0"/>
          </a:p>
          <a:p>
            <a:pPr marL="0" indent="0">
              <a:buNone/>
            </a:pPr>
            <a:r>
              <a:rPr lang="en-US" dirty="0">
                <a:hlinkClick r:id="rId2"/>
              </a:rPr>
              <a:t>https://datatracker.ietf.org/</a:t>
            </a:r>
            <a:endParaRPr lang="en-US"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AE836D91-D62C-9155-63F4-6328B1D0E5B3}"/>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84EE3319-285D-B3F6-96F3-933A9679123C}"/>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72B68030-31CC-ACF4-8C3B-6F38D194405A}"/>
              </a:ext>
            </a:extLst>
          </p:cNvPr>
          <p:cNvSpPr>
            <a:spLocks noGrp="1"/>
          </p:cNvSpPr>
          <p:nvPr>
            <p:ph type="sldNum" sz="quarter" idx="12"/>
          </p:nvPr>
        </p:nvSpPr>
        <p:spPr/>
        <p:txBody>
          <a:bodyPr/>
          <a:lstStyle/>
          <a:p>
            <a:fld id="{A5D20DDA-497C-CB4C-BDCD-EF27C37CB3C2}" type="slidenum">
              <a:rPr lang="en-US" smtClean="0"/>
              <a:t>20</a:t>
            </a:fld>
            <a:endParaRPr lang="en-US"/>
          </a:p>
        </p:txBody>
      </p:sp>
    </p:spTree>
    <p:extLst>
      <p:ext uri="{BB962C8B-B14F-4D97-AF65-F5344CB8AC3E}">
        <p14:creationId xmlns:p14="http://schemas.microsoft.com/office/powerpoint/2010/main" val="104991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1B3B-ADFD-9A21-0230-74A12C79E99C}"/>
              </a:ext>
            </a:extLst>
          </p:cNvPr>
          <p:cNvSpPr>
            <a:spLocks noGrp="1"/>
          </p:cNvSpPr>
          <p:nvPr>
            <p:ph type="title"/>
          </p:nvPr>
        </p:nvSpPr>
        <p:spPr/>
        <p:txBody>
          <a:bodyPr>
            <a:normAutofit/>
          </a:bodyPr>
          <a:lstStyle/>
          <a:p>
            <a:r>
              <a:rPr lang="en-US" dirty="0"/>
              <a:t>New WG to be formed: </a:t>
            </a:r>
            <a:r>
              <a:rPr lang="en-US" b="1" dirty="0"/>
              <a:t>Getting Ready for Energy-Efficient Networking (GREEN)</a:t>
            </a:r>
            <a:endParaRPr lang="en-US" dirty="0"/>
          </a:p>
        </p:txBody>
      </p:sp>
      <p:sp>
        <p:nvSpPr>
          <p:cNvPr id="3" name="Content Placeholder 2">
            <a:extLst>
              <a:ext uri="{FF2B5EF4-FFF2-40B4-BE49-F238E27FC236}">
                <a16:creationId xmlns:a16="http://schemas.microsoft.com/office/drawing/2014/main" id="{F47AADEB-CAA7-2972-B812-F702838D8D33}"/>
              </a:ext>
            </a:extLst>
          </p:cNvPr>
          <p:cNvSpPr>
            <a:spLocks noGrp="1"/>
          </p:cNvSpPr>
          <p:nvPr>
            <p:ph idx="1"/>
          </p:nvPr>
        </p:nvSpPr>
        <p:spPr/>
        <p:txBody>
          <a:bodyPr>
            <a:normAutofit fontScale="62500" lnSpcReduction="20000"/>
          </a:bodyPr>
          <a:lstStyle/>
          <a:p>
            <a:r>
              <a:rPr lang="en-US" dirty="0"/>
              <a:t>As the desire to improve energy efficiency gains momentum, network operators increasingly focus on understanding energy consumption by different links, nodes, and devices/components within their networks. </a:t>
            </a:r>
            <a:r>
              <a:rPr lang="en-US" b="1" dirty="0"/>
              <a:t>Network Energy-efficiency management involves deploying and managing network infrastructures with the dual goals of optimizing energy use and minimizing environmental impact. </a:t>
            </a:r>
            <a:r>
              <a:rPr lang="en-US" dirty="0"/>
              <a:t>This will involve technologies to monitor energy consumption, evaluate the effectiveness of energy saving polices, use control strategies to improve energy efficiency, and foster sustainability in network operations.</a:t>
            </a:r>
          </a:p>
          <a:p>
            <a:r>
              <a:rPr lang="en-US" b="1" dirty="0"/>
              <a:t>This </a:t>
            </a:r>
            <a:r>
              <a:rPr lang="en-US" b="1" dirty="0" err="1"/>
              <a:t>BoF</a:t>
            </a:r>
            <a:r>
              <a:rPr lang="en-US" b="1" dirty="0"/>
              <a:t> is intended to discuss these objectives and determine whether there is a community of interest to work on these topics within the IETF through a new working group (provisionally called GREEN).</a:t>
            </a:r>
          </a:p>
          <a:p>
            <a:r>
              <a:rPr lang="en-US" dirty="0"/>
              <a:t>The </a:t>
            </a:r>
            <a:r>
              <a:rPr lang="en-US" dirty="0" err="1"/>
              <a:t>BoF</a:t>
            </a:r>
            <a:r>
              <a:rPr lang="en-US" dirty="0"/>
              <a:t> discussion should</a:t>
            </a:r>
            <a:r>
              <a:rPr lang="en-US" b="1" dirty="0"/>
              <a:t> identify a suite of short-term deliverables aimed at enhancing energy efficiency within networks</a:t>
            </a:r>
            <a:r>
              <a:rPr lang="en-US" dirty="0"/>
              <a:t>. Key objectives include standardizing terms and definitions for energy metrics, and YANG models for reporting energy consumption usage and performing energy management. Additionally, the group could create a framework to describe the effective collection and utilization of these metrics and attributes. The proposed approach is to tackle energy efficiency challenges in a systematic and incremental manner, focusing on practical building blocks that contribute to overarching energy efficiency goals.</a:t>
            </a:r>
          </a:p>
          <a:p>
            <a:endParaRPr lang="en-US" dirty="0"/>
          </a:p>
          <a:p>
            <a:pPr marL="0" indent="0">
              <a:buNone/>
            </a:pPr>
            <a:r>
              <a:rPr lang="en-US" dirty="0">
                <a:hlinkClick r:id="rId2"/>
              </a:rPr>
              <a:t>https://datatracker.ietf.org/</a:t>
            </a:r>
            <a:endParaRPr lang="en-US" dirty="0"/>
          </a:p>
          <a:p>
            <a:endParaRPr lang="en-US" dirty="0"/>
          </a:p>
        </p:txBody>
      </p:sp>
      <p:sp>
        <p:nvSpPr>
          <p:cNvPr id="4" name="Date Placeholder 3">
            <a:extLst>
              <a:ext uri="{FF2B5EF4-FFF2-40B4-BE49-F238E27FC236}">
                <a16:creationId xmlns:a16="http://schemas.microsoft.com/office/drawing/2014/main" id="{E6A2B6C7-279D-0E35-0F67-8632DAF48797}"/>
              </a:ext>
            </a:extLst>
          </p:cNvPr>
          <p:cNvSpPr>
            <a:spLocks noGrp="1"/>
          </p:cNvSpPr>
          <p:nvPr>
            <p:ph type="dt" sz="half" idx="10"/>
          </p:nvPr>
        </p:nvSpPr>
        <p:spPr/>
        <p:txBody>
          <a:bodyPr/>
          <a:lstStyle/>
          <a:p>
            <a:r>
              <a:rPr lang="en-US"/>
              <a:t>May 30th, 2024</a:t>
            </a:r>
          </a:p>
        </p:txBody>
      </p:sp>
      <p:sp>
        <p:nvSpPr>
          <p:cNvPr id="5" name="Footer Placeholder 4">
            <a:extLst>
              <a:ext uri="{FF2B5EF4-FFF2-40B4-BE49-F238E27FC236}">
                <a16:creationId xmlns:a16="http://schemas.microsoft.com/office/drawing/2014/main" id="{F60B52CB-B11E-949A-A890-C3BF10A57241}"/>
              </a:ext>
            </a:extLst>
          </p:cNvPr>
          <p:cNvSpPr>
            <a:spLocks noGrp="1"/>
          </p:cNvSpPr>
          <p:nvPr>
            <p:ph type="ftr" sz="quarter" idx="11"/>
          </p:nvPr>
        </p:nvSpPr>
        <p:spPr/>
        <p:txBody>
          <a:bodyPr/>
          <a:lstStyle/>
          <a:p>
            <a:r>
              <a:rPr lang="en-US"/>
              <a:t>A.Pelov - IETF, Standards and Research</a:t>
            </a:r>
          </a:p>
        </p:txBody>
      </p:sp>
      <p:sp>
        <p:nvSpPr>
          <p:cNvPr id="6" name="Slide Number Placeholder 5">
            <a:extLst>
              <a:ext uri="{FF2B5EF4-FFF2-40B4-BE49-F238E27FC236}">
                <a16:creationId xmlns:a16="http://schemas.microsoft.com/office/drawing/2014/main" id="{228B1F1F-12BC-8D1D-F62B-E1480EF95B3F}"/>
              </a:ext>
            </a:extLst>
          </p:cNvPr>
          <p:cNvSpPr>
            <a:spLocks noGrp="1"/>
          </p:cNvSpPr>
          <p:nvPr>
            <p:ph type="sldNum" sz="quarter" idx="12"/>
          </p:nvPr>
        </p:nvSpPr>
        <p:spPr/>
        <p:txBody>
          <a:bodyPr/>
          <a:lstStyle/>
          <a:p>
            <a:fld id="{A5D20DDA-497C-CB4C-BDCD-EF27C37CB3C2}" type="slidenum">
              <a:rPr lang="en-US" smtClean="0"/>
              <a:t>21</a:t>
            </a:fld>
            <a:endParaRPr lang="en-US"/>
          </a:p>
        </p:txBody>
      </p:sp>
    </p:spTree>
    <p:extLst>
      <p:ext uri="{BB962C8B-B14F-4D97-AF65-F5344CB8AC3E}">
        <p14:creationId xmlns:p14="http://schemas.microsoft.com/office/powerpoint/2010/main" val="404644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B0EC99-4181-B1B8-7B45-74D3DFC25AB5}"/>
              </a:ext>
            </a:extLst>
          </p:cNvPr>
          <p:cNvSpPr txBox="1"/>
          <p:nvPr/>
        </p:nvSpPr>
        <p:spPr>
          <a:xfrm>
            <a:off x="5291358" y="4842186"/>
            <a:ext cx="1609284" cy="369332"/>
          </a:xfrm>
          <a:prstGeom prst="rect">
            <a:avLst/>
          </a:prstGeom>
          <a:noFill/>
        </p:spPr>
        <p:txBody>
          <a:bodyPr wrap="square">
            <a:spAutoFit/>
          </a:bodyPr>
          <a:lstStyle/>
          <a:p>
            <a:r>
              <a:rPr lang="en-US" dirty="0"/>
              <a:t>Questions?</a:t>
            </a:r>
          </a:p>
        </p:txBody>
      </p:sp>
      <p:sp>
        <p:nvSpPr>
          <p:cNvPr id="8" name="TextBox 7">
            <a:extLst>
              <a:ext uri="{FF2B5EF4-FFF2-40B4-BE49-F238E27FC236}">
                <a16:creationId xmlns:a16="http://schemas.microsoft.com/office/drawing/2014/main" id="{2955DB0C-9695-7B5E-D09D-451CC747D0C8}"/>
              </a:ext>
            </a:extLst>
          </p:cNvPr>
          <p:cNvSpPr txBox="1"/>
          <p:nvPr/>
        </p:nvSpPr>
        <p:spPr>
          <a:xfrm>
            <a:off x="2610556" y="2313214"/>
            <a:ext cx="8029442" cy="646331"/>
          </a:xfrm>
          <a:prstGeom prst="rect">
            <a:avLst/>
          </a:prstGeom>
          <a:solidFill>
            <a:schemeClr val="bg1"/>
          </a:solidFill>
        </p:spPr>
        <p:txBody>
          <a:bodyPr wrap="none" rtlCol="0">
            <a:spAutoFit/>
          </a:bodyPr>
          <a:lstStyle/>
          <a:p>
            <a:r>
              <a:rPr lang="en-US" sz="3600" dirty="0"/>
              <a:t>Use rough consensus and running code</a:t>
            </a:r>
          </a:p>
        </p:txBody>
      </p:sp>
      <p:sp>
        <p:nvSpPr>
          <p:cNvPr id="9" name="Date Placeholder 8">
            <a:extLst>
              <a:ext uri="{FF2B5EF4-FFF2-40B4-BE49-F238E27FC236}">
                <a16:creationId xmlns:a16="http://schemas.microsoft.com/office/drawing/2014/main" id="{41666A31-F0BA-E13D-9F01-64B2458AF105}"/>
              </a:ext>
            </a:extLst>
          </p:cNvPr>
          <p:cNvSpPr>
            <a:spLocks noGrp="1"/>
          </p:cNvSpPr>
          <p:nvPr>
            <p:ph type="dt" sz="half" idx="10"/>
          </p:nvPr>
        </p:nvSpPr>
        <p:spPr/>
        <p:txBody>
          <a:bodyPr/>
          <a:lstStyle/>
          <a:p>
            <a:r>
              <a:rPr lang="en-US"/>
              <a:t>May 30th, 2024</a:t>
            </a:r>
          </a:p>
        </p:txBody>
      </p:sp>
      <p:sp>
        <p:nvSpPr>
          <p:cNvPr id="10" name="Footer Placeholder 9">
            <a:extLst>
              <a:ext uri="{FF2B5EF4-FFF2-40B4-BE49-F238E27FC236}">
                <a16:creationId xmlns:a16="http://schemas.microsoft.com/office/drawing/2014/main" id="{C53AD6A6-0227-A9F5-4694-E8235D330CEF}"/>
              </a:ext>
            </a:extLst>
          </p:cNvPr>
          <p:cNvSpPr>
            <a:spLocks noGrp="1"/>
          </p:cNvSpPr>
          <p:nvPr>
            <p:ph type="ftr" sz="quarter" idx="11"/>
          </p:nvPr>
        </p:nvSpPr>
        <p:spPr/>
        <p:txBody>
          <a:bodyPr/>
          <a:lstStyle/>
          <a:p>
            <a:r>
              <a:rPr lang="en-US"/>
              <a:t>A.Pelov - IETF, Standards and Research</a:t>
            </a:r>
          </a:p>
        </p:txBody>
      </p:sp>
      <p:sp>
        <p:nvSpPr>
          <p:cNvPr id="11" name="Slide Number Placeholder 10">
            <a:extLst>
              <a:ext uri="{FF2B5EF4-FFF2-40B4-BE49-F238E27FC236}">
                <a16:creationId xmlns:a16="http://schemas.microsoft.com/office/drawing/2014/main" id="{77F68217-02A1-B8F9-C132-D820FD146D7E}"/>
              </a:ext>
            </a:extLst>
          </p:cNvPr>
          <p:cNvSpPr>
            <a:spLocks noGrp="1"/>
          </p:cNvSpPr>
          <p:nvPr>
            <p:ph type="sldNum" sz="quarter" idx="12"/>
          </p:nvPr>
        </p:nvSpPr>
        <p:spPr/>
        <p:txBody>
          <a:bodyPr/>
          <a:lstStyle/>
          <a:p>
            <a:fld id="{A5D20DDA-497C-CB4C-BDCD-EF27C37CB3C2}" type="slidenum">
              <a:rPr lang="en-US" smtClean="0"/>
              <a:t>22</a:t>
            </a:fld>
            <a:endParaRPr lang="en-US"/>
          </a:p>
        </p:txBody>
      </p:sp>
      <p:sp>
        <p:nvSpPr>
          <p:cNvPr id="2" name="TextBox 1">
            <a:extLst>
              <a:ext uri="{FF2B5EF4-FFF2-40B4-BE49-F238E27FC236}">
                <a16:creationId xmlns:a16="http://schemas.microsoft.com/office/drawing/2014/main" id="{FAF07558-9624-3DA8-93AF-D1F5DB393B13}"/>
              </a:ext>
            </a:extLst>
          </p:cNvPr>
          <p:cNvSpPr txBox="1"/>
          <p:nvPr/>
        </p:nvSpPr>
        <p:spPr>
          <a:xfrm>
            <a:off x="4309777" y="3094860"/>
            <a:ext cx="3572444" cy="338554"/>
          </a:xfrm>
          <a:prstGeom prst="rect">
            <a:avLst/>
          </a:prstGeom>
          <a:solidFill>
            <a:schemeClr val="bg1"/>
          </a:solidFill>
        </p:spPr>
        <p:txBody>
          <a:bodyPr wrap="square" rtlCol="0">
            <a:spAutoFit/>
          </a:bodyPr>
          <a:lstStyle/>
          <a:p>
            <a:pPr algn="ctr"/>
            <a:r>
              <a:rPr lang="en-US" sz="1600" dirty="0"/>
              <a:t>(Re-imagining proverbs the IETF way)</a:t>
            </a:r>
          </a:p>
        </p:txBody>
      </p:sp>
      <p:sp>
        <p:nvSpPr>
          <p:cNvPr id="3" name="TextBox 2">
            <a:extLst>
              <a:ext uri="{FF2B5EF4-FFF2-40B4-BE49-F238E27FC236}">
                <a16:creationId xmlns:a16="http://schemas.microsoft.com/office/drawing/2014/main" id="{E144CBAC-1DDF-C280-1731-90187CDF6120}"/>
              </a:ext>
            </a:extLst>
          </p:cNvPr>
          <p:cNvSpPr txBox="1"/>
          <p:nvPr/>
        </p:nvSpPr>
        <p:spPr>
          <a:xfrm>
            <a:off x="4257932" y="973959"/>
            <a:ext cx="3676135" cy="1446550"/>
          </a:xfrm>
          <a:prstGeom prst="rect">
            <a:avLst/>
          </a:prstGeom>
          <a:noFill/>
        </p:spPr>
        <p:txBody>
          <a:bodyPr wrap="none" rtlCol="0">
            <a:spAutoFit/>
          </a:bodyPr>
          <a:lstStyle/>
          <a:p>
            <a:pPr algn="ctr"/>
            <a:r>
              <a:rPr lang="en-US" sz="2800" dirty="0"/>
              <a:t>If you want to go fast, </a:t>
            </a:r>
          </a:p>
          <a:p>
            <a:pPr algn="ctr"/>
            <a:r>
              <a:rPr lang="en-US" sz="2800" dirty="0"/>
              <a:t>go alone.</a:t>
            </a:r>
          </a:p>
          <a:p>
            <a:pPr algn="ctr"/>
            <a:r>
              <a:rPr lang="en-US" sz="3200" dirty="0"/>
              <a:t>If you want to go far,</a:t>
            </a:r>
          </a:p>
        </p:txBody>
      </p:sp>
    </p:spTree>
    <p:extLst>
      <p:ext uri="{BB962C8B-B14F-4D97-AF65-F5344CB8AC3E}">
        <p14:creationId xmlns:p14="http://schemas.microsoft.com/office/powerpoint/2010/main" val="19322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5" name="Picture 19" descr="A man and a woman researcher seen from their backs, working together on computer networks in the style of Star Trek, with minimal glow. The scene features futuristic technology elements, including advanced computer consoles and sleek designs, with vibrant but more muted colors reminiscent of the Star Trek aesthetic. Both figures are depicted as silhouettes, focusing on their activities and the large computer screen displaying network diagrams and data. They are dressed in futuristic uniforms inspired by Star Trek. The overall scene captures the innovative and dynamic spirit of the Star Trek universe with simplified 2D silhouettes and no detailed faces.">
            <a:extLst>
              <a:ext uri="{FF2B5EF4-FFF2-40B4-BE49-F238E27FC236}">
                <a16:creationId xmlns:a16="http://schemas.microsoft.com/office/drawing/2014/main" id="{BAF7EB42-2DA5-AA5C-F065-F4060B62C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456" y="1898863"/>
            <a:ext cx="2977449" cy="2977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94B982-F4FC-1526-2A7B-470FD32F900C}"/>
              </a:ext>
            </a:extLst>
          </p:cNvPr>
          <p:cNvSpPr txBox="1"/>
          <p:nvPr/>
        </p:nvSpPr>
        <p:spPr>
          <a:xfrm>
            <a:off x="7798628" y="4966470"/>
            <a:ext cx="1612942" cy="369332"/>
          </a:xfrm>
          <a:prstGeom prst="rect">
            <a:avLst/>
          </a:prstGeom>
          <a:noFill/>
        </p:spPr>
        <p:txBody>
          <a:bodyPr wrap="none" rtlCol="0">
            <a:spAutoFit/>
          </a:bodyPr>
          <a:lstStyle/>
          <a:p>
            <a:r>
              <a:rPr lang="en-US" dirty="0"/>
              <a:t>Your Research</a:t>
            </a:r>
          </a:p>
        </p:txBody>
      </p:sp>
      <p:sp>
        <p:nvSpPr>
          <p:cNvPr id="21" name="Date Placeholder 20">
            <a:extLst>
              <a:ext uri="{FF2B5EF4-FFF2-40B4-BE49-F238E27FC236}">
                <a16:creationId xmlns:a16="http://schemas.microsoft.com/office/drawing/2014/main" id="{948DC407-7DFC-1E9B-71A5-A9492E4413C5}"/>
              </a:ext>
            </a:extLst>
          </p:cNvPr>
          <p:cNvSpPr>
            <a:spLocks noGrp="1"/>
          </p:cNvSpPr>
          <p:nvPr>
            <p:ph type="dt" sz="half" idx="10"/>
          </p:nvPr>
        </p:nvSpPr>
        <p:spPr/>
        <p:txBody>
          <a:bodyPr/>
          <a:lstStyle/>
          <a:p>
            <a:r>
              <a:rPr lang="en-US"/>
              <a:t>May 30th, 2024</a:t>
            </a:r>
          </a:p>
        </p:txBody>
      </p:sp>
      <p:sp>
        <p:nvSpPr>
          <p:cNvPr id="22" name="Footer Placeholder 21">
            <a:extLst>
              <a:ext uri="{FF2B5EF4-FFF2-40B4-BE49-F238E27FC236}">
                <a16:creationId xmlns:a16="http://schemas.microsoft.com/office/drawing/2014/main" id="{4C6708C1-1CCA-48E9-CFF3-C40C772EE2AA}"/>
              </a:ext>
            </a:extLst>
          </p:cNvPr>
          <p:cNvSpPr>
            <a:spLocks noGrp="1"/>
          </p:cNvSpPr>
          <p:nvPr>
            <p:ph type="ftr" sz="quarter" idx="11"/>
          </p:nvPr>
        </p:nvSpPr>
        <p:spPr/>
        <p:txBody>
          <a:bodyPr/>
          <a:lstStyle/>
          <a:p>
            <a:r>
              <a:rPr lang="en-US"/>
              <a:t>A.Pelov - IETF, Standards and Research</a:t>
            </a:r>
          </a:p>
        </p:txBody>
      </p:sp>
      <p:sp>
        <p:nvSpPr>
          <p:cNvPr id="23" name="Slide Number Placeholder 22">
            <a:extLst>
              <a:ext uri="{FF2B5EF4-FFF2-40B4-BE49-F238E27FC236}">
                <a16:creationId xmlns:a16="http://schemas.microsoft.com/office/drawing/2014/main" id="{D381C08A-8BCA-50BB-F73E-7F7A0997259E}"/>
              </a:ext>
            </a:extLst>
          </p:cNvPr>
          <p:cNvSpPr>
            <a:spLocks noGrp="1"/>
          </p:cNvSpPr>
          <p:nvPr>
            <p:ph type="sldNum" sz="quarter" idx="12"/>
          </p:nvPr>
        </p:nvSpPr>
        <p:spPr/>
        <p:txBody>
          <a:bodyPr/>
          <a:lstStyle/>
          <a:p>
            <a:fld id="{A5D20DDA-497C-CB4C-BDCD-EF27C37CB3C2}" type="slidenum">
              <a:rPr lang="en-US" smtClean="0"/>
              <a:t>3</a:t>
            </a:fld>
            <a:endParaRPr lang="en-US"/>
          </a:p>
        </p:txBody>
      </p:sp>
      <p:sp>
        <p:nvSpPr>
          <p:cNvPr id="3" name="TextBox 2">
            <a:extLst>
              <a:ext uri="{FF2B5EF4-FFF2-40B4-BE49-F238E27FC236}">
                <a16:creationId xmlns:a16="http://schemas.microsoft.com/office/drawing/2014/main" id="{89A71273-730A-3C2B-6593-9EF9F2C62544}"/>
              </a:ext>
            </a:extLst>
          </p:cNvPr>
          <p:cNvSpPr txBox="1"/>
          <p:nvPr/>
        </p:nvSpPr>
        <p:spPr>
          <a:xfrm>
            <a:off x="8752780" y="6356350"/>
            <a:ext cx="2807016" cy="276999"/>
          </a:xfrm>
          <a:prstGeom prst="rect">
            <a:avLst/>
          </a:prstGeom>
          <a:noFill/>
        </p:spPr>
        <p:txBody>
          <a:bodyPr wrap="square">
            <a:spAutoFit/>
          </a:bodyPr>
          <a:lstStyle/>
          <a:p>
            <a:r>
              <a:rPr lang="en-US" sz="1200" dirty="0"/>
              <a:t>Source photo: ChatGPT4o</a:t>
            </a:r>
          </a:p>
        </p:txBody>
      </p:sp>
    </p:spTree>
    <p:extLst>
      <p:ext uri="{BB962C8B-B14F-4D97-AF65-F5344CB8AC3E}">
        <p14:creationId xmlns:p14="http://schemas.microsoft.com/office/powerpoint/2010/main" val="269772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35" name="Picture 19" descr="A man and a woman researcher seen from their backs, working together on computer networks in the style of Star Trek, with minimal glow. The scene features futuristic technology elements, including advanced computer consoles and sleek designs, with vibrant but more muted colors reminiscent of the Star Trek aesthetic. Both figures are depicted as silhouettes, focusing on their activities and the large computer screen displaying network diagrams and data. They are dressed in futuristic uniforms inspired by Star Trek. The overall scene captures the innovative and dynamic spirit of the Star Trek universe with simplified 2D silhouettes and no detailed faces.">
            <a:extLst>
              <a:ext uri="{FF2B5EF4-FFF2-40B4-BE49-F238E27FC236}">
                <a16:creationId xmlns:a16="http://schemas.microsoft.com/office/drawing/2014/main" id="{BAF7EB42-2DA5-AA5C-F065-F4060B62C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456" y="1898863"/>
            <a:ext cx="2977449" cy="2977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94B982-F4FC-1526-2A7B-470FD32F900C}"/>
              </a:ext>
            </a:extLst>
          </p:cNvPr>
          <p:cNvSpPr txBox="1"/>
          <p:nvPr/>
        </p:nvSpPr>
        <p:spPr>
          <a:xfrm>
            <a:off x="7798628" y="4966470"/>
            <a:ext cx="1612942" cy="369332"/>
          </a:xfrm>
          <a:prstGeom prst="rect">
            <a:avLst/>
          </a:prstGeom>
          <a:noFill/>
        </p:spPr>
        <p:txBody>
          <a:bodyPr wrap="none" rtlCol="0">
            <a:spAutoFit/>
          </a:bodyPr>
          <a:lstStyle/>
          <a:p>
            <a:r>
              <a:rPr lang="en-US" dirty="0"/>
              <a:t>Your Research</a:t>
            </a:r>
          </a:p>
        </p:txBody>
      </p:sp>
      <p:sp>
        <p:nvSpPr>
          <p:cNvPr id="12" name="TextBox 11">
            <a:extLst>
              <a:ext uri="{FF2B5EF4-FFF2-40B4-BE49-F238E27FC236}">
                <a16:creationId xmlns:a16="http://schemas.microsoft.com/office/drawing/2014/main" id="{36A26536-78A0-FF79-D1BD-A0783F4D1743}"/>
              </a:ext>
            </a:extLst>
          </p:cNvPr>
          <p:cNvSpPr txBox="1"/>
          <p:nvPr/>
        </p:nvSpPr>
        <p:spPr>
          <a:xfrm>
            <a:off x="5970370" y="1152866"/>
            <a:ext cx="731290" cy="369332"/>
          </a:xfrm>
          <a:prstGeom prst="rect">
            <a:avLst/>
          </a:prstGeom>
          <a:noFill/>
        </p:spPr>
        <p:txBody>
          <a:bodyPr wrap="none" rtlCol="0">
            <a:spAutoFit/>
          </a:bodyPr>
          <a:lstStyle/>
          <a:p>
            <a:r>
              <a:rPr lang="en-US" dirty="0"/>
              <a:t>Ideas</a:t>
            </a:r>
          </a:p>
        </p:txBody>
      </p:sp>
      <p:sp>
        <p:nvSpPr>
          <p:cNvPr id="13" name="TextBox 12">
            <a:extLst>
              <a:ext uri="{FF2B5EF4-FFF2-40B4-BE49-F238E27FC236}">
                <a16:creationId xmlns:a16="http://schemas.microsoft.com/office/drawing/2014/main" id="{00766B0C-DE36-ABF6-9480-893EAD98E373}"/>
              </a:ext>
            </a:extLst>
          </p:cNvPr>
          <p:cNvSpPr txBox="1"/>
          <p:nvPr/>
        </p:nvSpPr>
        <p:spPr>
          <a:xfrm>
            <a:off x="8001208" y="366747"/>
            <a:ext cx="1311578" cy="369332"/>
          </a:xfrm>
          <a:prstGeom prst="rect">
            <a:avLst/>
          </a:prstGeom>
          <a:noFill/>
        </p:spPr>
        <p:txBody>
          <a:bodyPr wrap="none" rtlCol="0">
            <a:spAutoFit/>
          </a:bodyPr>
          <a:lstStyle/>
          <a:p>
            <a:r>
              <a:rPr lang="en-US" dirty="0"/>
              <a:t>Hypothesis</a:t>
            </a:r>
          </a:p>
        </p:txBody>
      </p:sp>
      <p:sp>
        <p:nvSpPr>
          <p:cNvPr id="14" name="TextBox 13">
            <a:extLst>
              <a:ext uri="{FF2B5EF4-FFF2-40B4-BE49-F238E27FC236}">
                <a16:creationId xmlns:a16="http://schemas.microsoft.com/office/drawing/2014/main" id="{ACFA0B32-CBA0-E7D6-EBB7-515C87F8ECE8}"/>
              </a:ext>
            </a:extLst>
          </p:cNvPr>
          <p:cNvSpPr txBox="1"/>
          <p:nvPr/>
        </p:nvSpPr>
        <p:spPr>
          <a:xfrm>
            <a:off x="8122996" y="6104716"/>
            <a:ext cx="932371" cy="369332"/>
          </a:xfrm>
          <a:prstGeom prst="rect">
            <a:avLst/>
          </a:prstGeom>
          <a:noFill/>
        </p:spPr>
        <p:txBody>
          <a:bodyPr wrap="none" rtlCol="0">
            <a:spAutoFit/>
          </a:bodyPr>
          <a:lstStyle/>
          <a:p>
            <a:r>
              <a:rPr lang="en-US" dirty="0"/>
              <a:t>Results</a:t>
            </a:r>
          </a:p>
        </p:txBody>
      </p:sp>
      <p:sp>
        <p:nvSpPr>
          <p:cNvPr id="15" name="TextBox 14">
            <a:extLst>
              <a:ext uri="{FF2B5EF4-FFF2-40B4-BE49-F238E27FC236}">
                <a16:creationId xmlns:a16="http://schemas.microsoft.com/office/drawing/2014/main" id="{D89675C7-23F7-547E-A64B-AA4294FB8A3D}"/>
              </a:ext>
            </a:extLst>
          </p:cNvPr>
          <p:cNvSpPr txBox="1"/>
          <p:nvPr/>
        </p:nvSpPr>
        <p:spPr>
          <a:xfrm>
            <a:off x="5948538" y="5151136"/>
            <a:ext cx="871970" cy="369332"/>
          </a:xfrm>
          <a:prstGeom prst="rect">
            <a:avLst/>
          </a:prstGeom>
          <a:noFill/>
        </p:spPr>
        <p:txBody>
          <a:bodyPr wrap="none" rtlCol="0">
            <a:spAutoFit/>
          </a:bodyPr>
          <a:lstStyle/>
          <a:p>
            <a:r>
              <a:rPr lang="en-US" dirty="0"/>
              <a:t>Papers</a:t>
            </a:r>
          </a:p>
        </p:txBody>
      </p:sp>
      <p:sp>
        <p:nvSpPr>
          <p:cNvPr id="16" name="TextBox 15">
            <a:extLst>
              <a:ext uri="{FF2B5EF4-FFF2-40B4-BE49-F238E27FC236}">
                <a16:creationId xmlns:a16="http://schemas.microsoft.com/office/drawing/2014/main" id="{B916B480-EFE5-CDB2-2D9A-17E828D714EC}"/>
              </a:ext>
            </a:extLst>
          </p:cNvPr>
          <p:cNvSpPr txBox="1"/>
          <p:nvPr/>
        </p:nvSpPr>
        <p:spPr>
          <a:xfrm>
            <a:off x="10419370" y="1152866"/>
            <a:ext cx="917239" cy="369332"/>
          </a:xfrm>
          <a:prstGeom prst="rect">
            <a:avLst/>
          </a:prstGeom>
          <a:noFill/>
        </p:spPr>
        <p:txBody>
          <a:bodyPr wrap="none" rtlCol="0">
            <a:spAutoFit/>
          </a:bodyPr>
          <a:lstStyle/>
          <a:p>
            <a:r>
              <a:rPr lang="en-US" dirty="0"/>
              <a:t>Models</a:t>
            </a:r>
          </a:p>
        </p:txBody>
      </p:sp>
      <p:sp>
        <p:nvSpPr>
          <p:cNvPr id="17" name="TextBox 16">
            <a:extLst>
              <a:ext uri="{FF2B5EF4-FFF2-40B4-BE49-F238E27FC236}">
                <a16:creationId xmlns:a16="http://schemas.microsoft.com/office/drawing/2014/main" id="{BB2E8753-CAEC-EBB6-DA03-5AA07D22E41A}"/>
              </a:ext>
            </a:extLst>
          </p:cNvPr>
          <p:cNvSpPr txBox="1"/>
          <p:nvPr/>
        </p:nvSpPr>
        <p:spPr>
          <a:xfrm>
            <a:off x="10261796" y="5107827"/>
            <a:ext cx="1232389" cy="369332"/>
          </a:xfrm>
          <a:prstGeom prst="rect">
            <a:avLst/>
          </a:prstGeom>
          <a:noFill/>
        </p:spPr>
        <p:txBody>
          <a:bodyPr wrap="none" rtlCol="0">
            <a:spAutoFit/>
          </a:bodyPr>
          <a:lstStyle/>
          <a:p>
            <a:r>
              <a:rPr lang="en-US" dirty="0"/>
              <a:t>Evaluation</a:t>
            </a:r>
          </a:p>
        </p:txBody>
      </p:sp>
      <p:sp>
        <p:nvSpPr>
          <p:cNvPr id="18" name="Oval 17">
            <a:extLst>
              <a:ext uri="{FF2B5EF4-FFF2-40B4-BE49-F238E27FC236}">
                <a16:creationId xmlns:a16="http://schemas.microsoft.com/office/drawing/2014/main" id="{E5C270AA-8CC7-BFB5-7F6C-69BA334E720F}"/>
              </a:ext>
            </a:extLst>
          </p:cNvPr>
          <p:cNvSpPr/>
          <p:nvPr/>
        </p:nvSpPr>
        <p:spPr>
          <a:xfrm>
            <a:off x="5092861" y="0"/>
            <a:ext cx="7042329" cy="6775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B5E55BDD-DDDE-4A6B-BFE1-5DE4195F7F10}"/>
              </a:ext>
            </a:extLst>
          </p:cNvPr>
          <p:cNvSpPr>
            <a:spLocks noGrp="1"/>
          </p:cNvSpPr>
          <p:nvPr>
            <p:ph type="dt" sz="half" idx="10"/>
          </p:nvPr>
        </p:nvSpPr>
        <p:spPr/>
        <p:txBody>
          <a:bodyPr/>
          <a:lstStyle/>
          <a:p>
            <a:r>
              <a:rPr lang="en-US"/>
              <a:t>May 30th, 2024</a:t>
            </a:r>
          </a:p>
        </p:txBody>
      </p:sp>
      <p:sp>
        <p:nvSpPr>
          <p:cNvPr id="3" name="Footer Placeholder 2">
            <a:extLst>
              <a:ext uri="{FF2B5EF4-FFF2-40B4-BE49-F238E27FC236}">
                <a16:creationId xmlns:a16="http://schemas.microsoft.com/office/drawing/2014/main" id="{F373CCE6-BA0A-3789-FEE6-703D8ACB63BE}"/>
              </a:ext>
            </a:extLst>
          </p:cNvPr>
          <p:cNvSpPr>
            <a:spLocks noGrp="1"/>
          </p:cNvSpPr>
          <p:nvPr>
            <p:ph type="ftr" sz="quarter" idx="11"/>
          </p:nvPr>
        </p:nvSpPr>
        <p:spPr/>
        <p:txBody>
          <a:bodyPr/>
          <a:lstStyle/>
          <a:p>
            <a:r>
              <a:rPr lang="en-US"/>
              <a:t>A.Pelov - IETF, Standards and Research</a:t>
            </a:r>
          </a:p>
        </p:txBody>
      </p:sp>
      <p:sp>
        <p:nvSpPr>
          <p:cNvPr id="4" name="Slide Number Placeholder 3">
            <a:extLst>
              <a:ext uri="{FF2B5EF4-FFF2-40B4-BE49-F238E27FC236}">
                <a16:creationId xmlns:a16="http://schemas.microsoft.com/office/drawing/2014/main" id="{5DAD2C0B-5337-02FF-1A8A-D52381DEA518}"/>
              </a:ext>
            </a:extLst>
          </p:cNvPr>
          <p:cNvSpPr>
            <a:spLocks noGrp="1"/>
          </p:cNvSpPr>
          <p:nvPr>
            <p:ph type="sldNum" sz="quarter" idx="12"/>
          </p:nvPr>
        </p:nvSpPr>
        <p:spPr/>
        <p:txBody>
          <a:bodyPr/>
          <a:lstStyle/>
          <a:p>
            <a:fld id="{A5D20DDA-497C-CB4C-BDCD-EF27C37CB3C2}" type="slidenum">
              <a:rPr lang="en-US" smtClean="0"/>
              <a:t>4</a:t>
            </a:fld>
            <a:endParaRPr lang="en-US"/>
          </a:p>
        </p:txBody>
      </p:sp>
    </p:spTree>
    <p:extLst>
      <p:ext uri="{BB962C8B-B14F-4D97-AF65-F5344CB8AC3E}">
        <p14:creationId xmlns:p14="http://schemas.microsoft.com/office/powerpoint/2010/main" val="2045176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2BE1D3-994F-168E-B101-3BEC1430196E}"/>
              </a:ext>
            </a:extLst>
          </p:cNvPr>
          <p:cNvSpPr txBox="1"/>
          <p:nvPr/>
        </p:nvSpPr>
        <p:spPr>
          <a:xfrm>
            <a:off x="1811898" y="4091998"/>
            <a:ext cx="1496372" cy="369332"/>
          </a:xfrm>
          <a:prstGeom prst="rect">
            <a:avLst/>
          </a:prstGeom>
          <a:noFill/>
        </p:spPr>
        <p:txBody>
          <a:bodyPr wrap="none" rtlCol="0">
            <a:spAutoFit/>
          </a:bodyPr>
          <a:lstStyle/>
          <a:p>
            <a:r>
              <a:rPr lang="en-US" dirty="0"/>
              <a:t>Internet &amp; Co</a:t>
            </a:r>
          </a:p>
        </p:txBody>
      </p:sp>
      <p:pic>
        <p:nvPicPr>
          <p:cNvPr id="6" name="Picture 4" descr="Business Computing Hardware and Networking Equipment">
            <a:extLst>
              <a:ext uri="{FF2B5EF4-FFF2-40B4-BE49-F238E27FC236}">
                <a16:creationId xmlns:a16="http://schemas.microsoft.com/office/drawing/2014/main" id="{EFFDAFB9-FB35-FC26-BE1C-FAC3807E971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3670" y="4365807"/>
            <a:ext cx="2977083" cy="1502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ventional telco equipment might be negatively affecting the environment">
            <a:extLst>
              <a:ext uri="{FF2B5EF4-FFF2-40B4-BE49-F238E27FC236}">
                <a16:creationId xmlns:a16="http://schemas.microsoft.com/office/drawing/2014/main" id="{D072E1D4-9C04-F6DD-D871-4741AE635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054" y="5710949"/>
            <a:ext cx="1526950" cy="9155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hina has over 500,000 5G base stations">
            <a:extLst>
              <a:ext uri="{FF2B5EF4-FFF2-40B4-BE49-F238E27FC236}">
                <a16:creationId xmlns:a16="http://schemas.microsoft.com/office/drawing/2014/main" id="{B6ADF37A-0E16-9D6E-747C-98DD36AF4F9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12000" y1="18914" x2="12000" y2="18914"/>
                        <a14:backgroundMark x1="8125" y1="19663" x2="8125" y2="19663"/>
                      </a14:backgroundRemoval>
                    </a14:imgEffect>
                  </a14:imgLayer>
                </a14:imgProps>
              </a:ext>
              <a:ext uri="{28A0092B-C50C-407E-A947-70E740481C1C}">
                <a14:useLocalDpi xmlns:a14="http://schemas.microsoft.com/office/drawing/2010/main" val="0"/>
              </a:ext>
            </a:extLst>
          </a:blip>
          <a:srcRect/>
          <a:stretch>
            <a:fillRect/>
          </a:stretch>
        </p:blipFill>
        <p:spPr bwMode="auto">
          <a:xfrm>
            <a:off x="284621" y="4276664"/>
            <a:ext cx="2080655" cy="13888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Organisez le câblage de votre Data Center avec Profibre">
            <a:extLst>
              <a:ext uri="{FF2B5EF4-FFF2-40B4-BE49-F238E27FC236}">
                <a16:creationId xmlns:a16="http://schemas.microsoft.com/office/drawing/2014/main" id="{4CA97252-C12A-D36F-C52B-A789BE42F8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0585" y="5650102"/>
            <a:ext cx="1118196" cy="97568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Mobile phone - Wikipedia">
            <a:extLst>
              <a:ext uri="{FF2B5EF4-FFF2-40B4-BE49-F238E27FC236}">
                <a16:creationId xmlns:a16="http://schemas.microsoft.com/office/drawing/2014/main" id="{C1EAED58-BA72-222E-3094-F1987AC25057}"/>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893" b="97699" l="9925" r="99333">
                        <a14:foregroundMark x1="54629" y1="68558" x2="54629" y2="68558"/>
                        <a14:foregroundMark x1="64554" y1="70399" x2="64554" y2="70399"/>
                        <a14:foregroundMark x1="72060" y1="77454" x2="72060" y2="77454"/>
                        <a14:foregroundMark x1="83319" y1="81672" x2="83319" y2="81672"/>
                        <a14:foregroundMark x1="91159" y1="84739" x2="91159" y2="84739"/>
                        <a14:foregroundMark x1="95246" y1="84893" x2="95246" y2="84893"/>
                        <a14:foregroundMark x1="95580" y1="92791" x2="95580" y2="92791"/>
                        <a14:foregroundMark x1="96330" y1="80982" x2="88490" y2="81212"/>
                        <a14:foregroundMark x1="88490" y1="81212" x2="89491" y2="82362"/>
                        <a14:foregroundMark x1="88240" y1="85736" x2="88907" y2="93942"/>
                        <a14:foregroundMark x1="88907" y1="93942" x2="93745" y2="99693"/>
                        <a14:foregroundMark x1="93745" y1="99693" x2="99833" y2="94939"/>
                        <a14:foregroundMark x1="99833" y1="94939" x2="99333" y2="87960"/>
                        <a14:foregroundMark x1="99333" y1="87960" x2="91827" y2="85429"/>
                        <a14:foregroundMark x1="91827" y1="85429" x2="88073" y2="86426"/>
                        <a14:foregroundMark x1="90826" y1="97009" x2="97581" y2="97699"/>
                      </a14:backgroundRemoval>
                    </a14:imgEffect>
                  </a14:imgLayer>
                </a14:imgProps>
              </a:ext>
              <a:ext uri="{28A0092B-C50C-407E-A947-70E740481C1C}">
                <a14:useLocalDpi xmlns:a14="http://schemas.microsoft.com/office/drawing/2010/main" val="0"/>
              </a:ext>
            </a:extLst>
          </a:blip>
          <a:srcRect/>
          <a:stretch>
            <a:fillRect/>
          </a:stretch>
        </p:blipFill>
        <p:spPr bwMode="auto">
          <a:xfrm>
            <a:off x="270900" y="4735139"/>
            <a:ext cx="1875702" cy="2040038"/>
          </a:xfrm>
          <a:prstGeom prst="rect">
            <a:avLst/>
          </a:prstGeom>
          <a:noFill/>
          <a:extLst>
            <a:ext uri="{909E8E84-426E-40DD-AFC4-6F175D3DCCD1}">
              <a14:hiddenFill xmlns:a14="http://schemas.microsoft.com/office/drawing/2010/main">
                <a:solidFill>
                  <a:srgbClr val="FFFFFF"/>
                </a:solidFill>
              </a14:hiddenFill>
            </a:ext>
          </a:extLst>
        </p:spPr>
      </p:pic>
      <p:pic>
        <p:nvPicPr>
          <p:cNvPr id="9235" name="Picture 19" descr="A man and a woman researcher seen from their backs, working together on computer networks in the style of Star Trek, with minimal glow. The scene features futuristic technology elements, including advanced computer consoles and sleek designs, with vibrant but more muted colors reminiscent of the Star Trek aesthetic. Both figures are depicted as silhouettes, focusing on their activities and the large computer screen displaying network diagrams and data. They are dressed in futuristic uniforms inspired by Star Trek. The overall scene captures the innovative and dynamic spirit of the Star Trek universe with simplified 2D silhouettes and no detailed faces.">
            <a:extLst>
              <a:ext uri="{FF2B5EF4-FFF2-40B4-BE49-F238E27FC236}">
                <a16:creationId xmlns:a16="http://schemas.microsoft.com/office/drawing/2014/main" id="{BAF7EB42-2DA5-AA5C-F065-F4060B62C9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0456" y="1898863"/>
            <a:ext cx="2977449" cy="2977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94B982-F4FC-1526-2A7B-470FD32F900C}"/>
              </a:ext>
            </a:extLst>
          </p:cNvPr>
          <p:cNvSpPr txBox="1"/>
          <p:nvPr/>
        </p:nvSpPr>
        <p:spPr>
          <a:xfrm>
            <a:off x="7798628" y="4966470"/>
            <a:ext cx="1612942" cy="369332"/>
          </a:xfrm>
          <a:prstGeom prst="rect">
            <a:avLst/>
          </a:prstGeom>
          <a:noFill/>
        </p:spPr>
        <p:txBody>
          <a:bodyPr wrap="none" rtlCol="0">
            <a:spAutoFit/>
          </a:bodyPr>
          <a:lstStyle/>
          <a:p>
            <a:r>
              <a:rPr lang="en-US" dirty="0"/>
              <a:t>Your Research</a:t>
            </a:r>
          </a:p>
        </p:txBody>
      </p:sp>
      <p:sp>
        <p:nvSpPr>
          <p:cNvPr id="12" name="TextBox 11">
            <a:extLst>
              <a:ext uri="{FF2B5EF4-FFF2-40B4-BE49-F238E27FC236}">
                <a16:creationId xmlns:a16="http://schemas.microsoft.com/office/drawing/2014/main" id="{36A26536-78A0-FF79-D1BD-A0783F4D1743}"/>
              </a:ext>
            </a:extLst>
          </p:cNvPr>
          <p:cNvSpPr txBox="1"/>
          <p:nvPr/>
        </p:nvSpPr>
        <p:spPr>
          <a:xfrm>
            <a:off x="5970370" y="1152866"/>
            <a:ext cx="731290" cy="369332"/>
          </a:xfrm>
          <a:prstGeom prst="rect">
            <a:avLst/>
          </a:prstGeom>
          <a:noFill/>
        </p:spPr>
        <p:txBody>
          <a:bodyPr wrap="none" rtlCol="0">
            <a:spAutoFit/>
          </a:bodyPr>
          <a:lstStyle/>
          <a:p>
            <a:r>
              <a:rPr lang="en-US" dirty="0"/>
              <a:t>Ideas</a:t>
            </a:r>
          </a:p>
        </p:txBody>
      </p:sp>
      <p:sp>
        <p:nvSpPr>
          <p:cNvPr id="13" name="TextBox 12">
            <a:extLst>
              <a:ext uri="{FF2B5EF4-FFF2-40B4-BE49-F238E27FC236}">
                <a16:creationId xmlns:a16="http://schemas.microsoft.com/office/drawing/2014/main" id="{00766B0C-DE36-ABF6-9480-893EAD98E373}"/>
              </a:ext>
            </a:extLst>
          </p:cNvPr>
          <p:cNvSpPr txBox="1"/>
          <p:nvPr/>
        </p:nvSpPr>
        <p:spPr>
          <a:xfrm>
            <a:off x="8001208" y="366747"/>
            <a:ext cx="1311578" cy="369332"/>
          </a:xfrm>
          <a:prstGeom prst="rect">
            <a:avLst/>
          </a:prstGeom>
          <a:noFill/>
        </p:spPr>
        <p:txBody>
          <a:bodyPr wrap="none" rtlCol="0">
            <a:spAutoFit/>
          </a:bodyPr>
          <a:lstStyle/>
          <a:p>
            <a:r>
              <a:rPr lang="en-US" dirty="0"/>
              <a:t>Hypothesis</a:t>
            </a:r>
          </a:p>
        </p:txBody>
      </p:sp>
      <p:sp>
        <p:nvSpPr>
          <p:cNvPr id="14" name="TextBox 13">
            <a:extLst>
              <a:ext uri="{FF2B5EF4-FFF2-40B4-BE49-F238E27FC236}">
                <a16:creationId xmlns:a16="http://schemas.microsoft.com/office/drawing/2014/main" id="{ACFA0B32-CBA0-E7D6-EBB7-515C87F8ECE8}"/>
              </a:ext>
            </a:extLst>
          </p:cNvPr>
          <p:cNvSpPr txBox="1"/>
          <p:nvPr/>
        </p:nvSpPr>
        <p:spPr>
          <a:xfrm>
            <a:off x="8122996" y="6104716"/>
            <a:ext cx="932371" cy="369332"/>
          </a:xfrm>
          <a:prstGeom prst="rect">
            <a:avLst/>
          </a:prstGeom>
          <a:noFill/>
        </p:spPr>
        <p:txBody>
          <a:bodyPr wrap="none" rtlCol="0">
            <a:spAutoFit/>
          </a:bodyPr>
          <a:lstStyle/>
          <a:p>
            <a:r>
              <a:rPr lang="en-US" dirty="0"/>
              <a:t>Results</a:t>
            </a:r>
          </a:p>
        </p:txBody>
      </p:sp>
      <p:sp>
        <p:nvSpPr>
          <p:cNvPr id="15" name="TextBox 14">
            <a:extLst>
              <a:ext uri="{FF2B5EF4-FFF2-40B4-BE49-F238E27FC236}">
                <a16:creationId xmlns:a16="http://schemas.microsoft.com/office/drawing/2014/main" id="{D89675C7-23F7-547E-A64B-AA4294FB8A3D}"/>
              </a:ext>
            </a:extLst>
          </p:cNvPr>
          <p:cNvSpPr txBox="1"/>
          <p:nvPr/>
        </p:nvSpPr>
        <p:spPr>
          <a:xfrm>
            <a:off x="5948538" y="5151136"/>
            <a:ext cx="871970" cy="369332"/>
          </a:xfrm>
          <a:prstGeom prst="rect">
            <a:avLst/>
          </a:prstGeom>
          <a:noFill/>
        </p:spPr>
        <p:txBody>
          <a:bodyPr wrap="none" rtlCol="0">
            <a:spAutoFit/>
          </a:bodyPr>
          <a:lstStyle/>
          <a:p>
            <a:r>
              <a:rPr lang="en-US" dirty="0"/>
              <a:t>Papers</a:t>
            </a:r>
          </a:p>
        </p:txBody>
      </p:sp>
      <p:sp>
        <p:nvSpPr>
          <p:cNvPr id="16" name="TextBox 15">
            <a:extLst>
              <a:ext uri="{FF2B5EF4-FFF2-40B4-BE49-F238E27FC236}">
                <a16:creationId xmlns:a16="http://schemas.microsoft.com/office/drawing/2014/main" id="{B916B480-EFE5-CDB2-2D9A-17E828D714EC}"/>
              </a:ext>
            </a:extLst>
          </p:cNvPr>
          <p:cNvSpPr txBox="1"/>
          <p:nvPr/>
        </p:nvSpPr>
        <p:spPr>
          <a:xfrm>
            <a:off x="10419370" y="1152866"/>
            <a:ext cx="917239" cy="369332"/>
          </a:xfrm>
          <a:prstGeom prst="rect">
            <a:avLst/>
          </a:prstGeom>
          <a:noFill/>
        </p:spPr>
        <p:txBody>
          <a:bodyPr wrap="none" rtlCol="0">
            <a:spAutoFit/>
          </a:bodyPr>
          <a:lstStyle/>
          <a:p>
            <a:r>
              <a:rPr lang="en-US" dirty="0"/>
              <a:t>Models</a:t>
            </a:r>
          </a:p>
        </p:txBody>
      </p:sp>
      <p:sp>
        <p:nvSpPr>
          <p:cNvPr id="17" name="TextBox 16">
            <a:extLst>
              <a:ext uri="{FF2B5EF4-FFF2-40B4-BE49-F238E27FC236}">
                <a16:creationId xmlns:a16="http://schemas.microsoft.com/office/drawing/2014/main" id="{BB2E8753-CAEC-EBB6-DA03-5AA07D22E41A}"/>
              </a:ext>
            </a:extLst>
          </p:cNvPr>
          <p:cNvSpPr txBox="1"/>
          <p:nvPr/>
        </p:nvSpPr>
        <p:spPr>
          <a:xfrm>
            <a:off x="10261796" y="5107827"/>
            <a:ext cx="1232389" cy="369332"/>
          </a:xfrm>
          <a:prstGeom prst="rect">
            <a:avLst/>
          </a:prstGeom>
          <a:noFill/>
        </p:spPr>
        <p:txBody>
          <a:bodyPr wrap="none" rtlCol="0">
            <a:spAutoFit/>
          </a:bodyPr>
          <a:lstStyle/>
          <a:p>
            <a:r>
              <a:rPr lang="en-US" dirty="0"/>
              <a:t>Evaluation</a:t>
            </a:r>
          </a:p>
        </p:txBody>
      </p:sp>
      <p:sp>
        <p:nvSpPr>
          <p:cNvPr id="18" name="Oval 17">
            <a:extLst>
              <a:ext uri="{FF2B5EF4-FFF2-40B4-BE49-F238E27FC236}">
                <a16:creationId xmlns:a16="http://schemas.microsoft.com/office/drawing/2014/main" id="{E5C270AA-8CC7-BFB5-7F6C-69BA334E720F}"/>
              </a:ext>
            </a:extLst>
          </p:cNvPr>
          <p:cNvSpPr/>
          <p:nvPr/>
        </p:nvSpPr>
        <p:spPr>
          <a:xfrm>
            <a:off x="5092861" y="0"/>
            <a:ext cx="7042329" cy="6775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a:extLst>
              <a:ext uri="{FF2B5EF4-FFF2-40B4-BE49-F238E27FC236}">
                <a16:creationId xmlns:a16="http://schemas.microsoft.com/office/drawing/2014/main" id="{AD5902B9-E32F-CD41-E736-C98EFB0897E9}"/>
              </a:ext>
            </a:extLst>
          </p:cNvPr>
          <p:cNvSpPr/>
          <p:nvPr/>
        </p:nvSpPr>
        <p:spPr>
          <a:xfrm rot="9289702">
            <a:off x="4862734" y="5508357"/>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69B32687-FA19-8AD9-1BA6-98F00A397149}"/>
              </a:ext>
            </a:extLst>
          </p:cNvPr>
          <p:cNvSpPr>
            <a:spLocks noGrp="1"/>
          </p:cNvSpPr>
          <p:nvPr>
            <p:ph type="dt" sz="half" idx="10"/>
          </p:nvPr>
        </p:nvSpPr>
        <p:spPr/>
        <p:txBody>
          <a:bodyPr/>
          <a:lstStyle/>
          <a:p>
            <a:r>
              <a:rPr lang="en-US"/>
              <a:t>May 30th, 2024</a:t>
            </a:r>
          </a:p>
        </p:txBody>
      </p:sp>
      <p:sp>
        <p:nvSpPr>
          <p:cNvPr id="8" name="Footer Placeholder 7">
            <a:extLst>
              <a:ext uri="{FF2B5EF4-FFF2-40B4-BE49-F238E27FC236}">
                <a16:creationId xmlns:a16="http://schemas.microsoft.com/office/drawing/2014/main" id="{DBDF887A-AA6F-3DD3-D289-66B5BD7DC3B0}"/>
              </a:ext>
            </a:extLst>
          </p:cNvPr>
          <p:cNvSpPr>
            <a:spLocks noGrp="1"/>
          </p:cNvSpPr>
          <p:nvPr>
            <p:ph type="ftr" sz="quarter" idx="11"/>
          </p:nvPr>
        </p:nvSpPr>
        <p:spPr/>
        <p:txBody>
          <a:bodyPr/>
          <a:lstStyle/>
          <a:p>
            <a:r>
              <a:rPr lang="en-US"/>
              <a:t>A.Pelov - IETF, Standards and Research</a:t>
            </a:r>
          </a:p>
        </p:txBody>
      </p:sp>
      <p:sp>
        <p:nvSpPr>
          <p:cNvPr id="9" name="Slide Number Placeholder 8">
            <a:extLst>
              <a:ext uri="{FF2B5EF4-FFF2-40B4-BE49-F238E27FC236}">
                <a16:creationId xmlns:a16="http://schemas.microsoft.com/office/drawing/2014/main" id="{DBA41E68-1CB7-086F-045E-70F12A1CFE49}"/>
              </a:ext>
            </a:extLst>
          </p:cNvPr>
          <p:cNvSpPr>
            <a:spLocks noGrp="1"/>
          </p:cNvSpPr>
          <p:nvPr>
            <p:ph type="sldNum" sz="quarter" idx="12"/>
          </p:nvPr>
        </p:nvSpPr>
        <p:spPr/>
        <p:txBody>
          <a:bodyPr/>
          <a:lstStyle/>
          <a:p>
            <a:fld id="{A5D20DDA-497C-CB4C-BDCD-EF27C37CB3C2}" type="slidenum">
              <a:rPr lang="en-US" smtClean="0"/>
              <a:t>5</a:t>
            </a:fld>
            <a:endParaRPr lang="en-US"/>
          </a:p>
        </p:txBody>
      </p:sp>
    </p:spTree>
    <p:extLst>
      <p:ext uri="{BB962C8B-B14F-4D97-AF65-F5344CB8AC3E}">
        <p14:creationId xmlns:p14="http://schemas.microsoft.com/office/powerpoint/2010/main" val="3144659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iter saint-briac, son patrimoine, ses restaurants, ses boutiques">
            <a:extLst>
              <a:ext uri="{FF2B5EF4-FFF2-40B4-BE49-F238E27FC236}">
                <a16:creationId xmlns:a16="http://schemas.microsoft.com/office/drawing/2014/main" id="{CFE6433D-C12D-232D-3DD6-CC01BB0FA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30" y="163267"/>
            <a:ext cx="3704858" cy="2474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67F246-2F02-2040-AC8C-F50B6631C695}"/>
              </a:ext>
            </a:extLst>
          </p:cNvPr>
          <p:cNvSpPr txBox="1"/>
          <p:nvPr/>
        </p:nvSpPr>
        <p:spPr>
          <a:xfrm>
            <a:off x="1803209" y="2701940"/>
            <a:ext cx="1445139" cy="369332"/>
          </a:xfrm>
          <a:prstGeom prst="rect">
            <a:avLst/>
          </a:prstGeom>
          <a:noFill/>
        </p:spPr>
        <p:txBody>
          <a:bodyPr wrap="none" rtlCol="0">
            <a:spAutoFit/>
          </a:bodyPr>
          <a:lstStyle/>
          <a:p>
            <a:r>
              <a:rPr lang="en-US" dirty="0"/>
              <a:t>Environment</a:t>
            </a:r>
          </a:p>
        </p:txBody>
      </p:sp>
      <p:sp>
        <p:nvSpPr>
          <p:cNvPr id="5" name="TextBox 4">
            <a:extLst>
              <a:ext uri="{FF2B5EF4-FFF2-40B4-BE49-F238E27FC236}">
                <a16:creationId xmlns:a16="http://schemas.microsoft.com/office/drawing/2014/main" id="{662BE1D3-994F-168E-B101-3BEC1430196E}"/>
              </a:ext>
            </a:extLst>
          </p:cNvPr>
          <p:cNvSpPr txBox="1"/>
          <p:nvPr/>
        </p:nvSpPr>
        <p:spPr>
          <a:xfrm>
            <a:off x="1811898" y="4091998"/>
            <a:ext cx="1496372" cy="369332"/>
          </a:xfrm>
          <a:prstGeom prst="rect">
            <a:avLst/>
          </a:prstGeom>
          <a:noFill/>
        </p:spPr>
        <p:txBody>
          <a:bodyPr wrap="none" rtlCol="0">
            <a:spAutoFit/>
          </a:bodyPr>
          <a:lstStyle/>
          <a:p>
            <a:r>
              <a:rPr lang="en-US" dirty="0"/>
              <a:t>Internet &amp; Co</a:t>
            </a:r>
          </a:p>
        </p:txBody>
      </p:sp>
      <p:pic>
        <p:nvPicPr>
          <p:cNvPr id="6" name="Picture 4" descr="Business Computing Hardware and Networking Equipment">
            <a:extLst>
              <a:ext uri="{FF2B5EF4-FFF2-40B4-BE49-F238E27FC236}">
                <a16:creationId xmlns:a16="http://schemas.microsoft.com/office/drawing/2014/main" id="{EFFDAFB9-FB35-FC26-BE1C-FAC3807E97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3670" y="4365807"/>
            <a:ext cx="2977083" cy="1502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ventional telco equipment might be negatively affecting the environment">
            <a:extLst>
              <a:ext uri="{FF2B5EF4-FFF2-40B4-BE49-F238E27FC236}">
                <a16:creationId xmlns:a16="http://schemas.microsoft.com/office/drawing/2014/main" id="{D072E1D4-9C04-F6DD-D871-4741AE635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054" y="5710949"/>
            <a:ext cx="1526950" cy="9155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hina has over 500,000 5G base stations">
            <a:extLst>
              <a:ext uri="{FF2B5EF4-FFF2-40B4-BE49-F238E27FC236}">
                <a16:creationId xmlns:a16="http://schemas.microsoft.com/office/drawing/2014/main" id="{B6ADF37A-0E16-9D6E-747C-98DD36AF4F9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12000" y1="18914" x2="12000" y2="18914"/>
                        <a14:backgroundMark x1="8125" y1="19663" x2="8125" y2="19663"/>
                      </a14:backgroundRemoval>
                    </a14:imgEffect>
                  </a14:imgLayer>
                </a14:imgProps>
              </a:ext>
              <a:ext uri="{28A0092B-C50C-407E-A947-70E740481C1C}">
                <a14:useLocalDpi xmlns:a14="http://schemas.microsoft.com/office/drawing/2010/main" val="0"/>
              </a:ext>
            </a:extLst>
          </a:blip>
          <a:srcRect/>
          <a:stretch>
            <a:fillRect/>
          </a:stretch>
        </p:blipFill>
        <p:spPr bwMode="auto">
          <a:xfrm>
            <a:off x="284621" y="4276664"/>
            <a:ext cx="2080655" cy="13888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Organisez le câblage de votre Data Center avec Profibre">
            <a:extLst>
              <a:ext uri="{FF2B5EF4-FFF2-40B4-BE49-F238E27FC236}">
                <a16:creationId xmlns:a16="http://schemas.microsoft.com/office/drawing/2014/main" id="{4CA97252-C12A-D36F-C52B-A789BE42F8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585" y="5650102"/>
            <a:ext cx="1118196" cy="97568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Mobile phone - Wikipedia">
            <a:extLst>
              <a:ext uri="{FF2B5EF4-FFF2-40B4-BE49-F238E27FC236}">
                <a16:creationId xmlns:a16="http://schemas.microsoft.com/office/drawing/2014/main" id="{C1EAED58-BA72-222E-3094-F1987AC250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893" b="97699" l="9925" r="99333">
                        <a14:foregroundMark x1="54629" y1="68558" x2="54629" y2="68558"/>
                        <a14:foregroundMark x1="64554" y1="70399" x2="64554" y2="70399"/>
                        <a14:foregroundMark x1="72060" y1="77454" x2="72060" y2="77454"/>
                        <a14:foregroundMark x1="83319" y1="81672" x2="83319" y2="81672"/>
                        <a14:foregroundMark x1="91159" y1="84739" x2="91159" y2="84739"/>
                        <a14:foregroundMark x1="95246" y1="84893" x2="95246" y2="84893"/>
                        <a14:foregroundMark x1="95580" y1="92791" x2="95580" y2="92791"/>
                        <a14:foregroundMark x1="96330" y1="80982" x2="88490" y2="81212"/>
                        <a14:foregroundMark x1="88490" y1="81212" x2="89491" y2="82362"/>
                        <a14:foregroundMark x1="88240" y1="85736" x2="88907" y2="93942"/>
                        <a14:foregroundMark x1="88907" y1="93942" x2="93745" y2="99693"/>
                        <a14:foregroundMark x1="93745" y1="99693" x2="99833" y2="94939"/>
                        <a14:foregroundMark x1="99833" y1="94939" x2="99333" y2="87960"/>
                        <a14:foregroundMark x1="99333" y1="87960" x2="91827" y2="85429"/>
                        <a14:foregroundMark x1="91827" y1="85429" x2="88073" y2="86426"/>
                        <a14:foregroundMark x1="90826" y1="97009" x2="97581" y2="97699"/>
                      </a14:backgroundRemoval>
                    </a14:imgEffect>
                  </a14:imgLayer>
                </a14:imgProps>
              </a:ext>
              <a:ext uri="{28A0092B-C50C-407E-A947-70E740481C1C}">
                <a14:useLocalDpi xmlns:a14="http://schemas.microsoft.com/office/drawing/2010/main" val="0"/>
              </a:ext>
            </a:extLst>
          </a:blip>
          <a:srcRect/>
          <a:stretch>
            <a:fillRect/>
          </a:stretch>
        </p:blipFill>
        <p:spPr bwMode="auto">
          <a:xfrm>
            <a:off x="270900" y="4735139"/>
            <a:ext cx="1875702" cy="2040038"/>
          </a:xfrm>
          <a:prstGeom prst="rect">
            <a:avLst/>
          </a:prstGeom>
          <a:noFill/>
          <a:extLst>
            <a:ext uri="{909E8E84-426E-40DD-AFC4-6F175D3DCCD1}">
              <a14:hiddenFill xmlns:a14="http://schemas.microsoft.com/office/drawing/2010/main">
                <a:solidFill>
                  <a:srgbClr val="FFFFFF"/>
                </a:solidFill>
              </a14:hiddenFill>
            </a:ext>
          </a:extLst>
        </p:spPr>
      </p:pic>
      <p:pic>
        <p:nvPicPr>
          <p:cNvPr id="9235" name="Picture 19" descr="A man and a woman researcher seen from their backs, working together on computer networks in the style of Star Trek, with minimal glow. The scene features futuristic technology elements, including advanced computer consoles and sleek designs, with vibrant but more muted colors reminiscent of the Star Trek aesthetic. Both figures are depicted as silhouettes, focusing on their activities and the large computer screen displaying network diagrams and data. They are dressed in futuristic uniforms inspired by Star Trek. The overall scene captures the innovative and dynamic spirit of the Star Trek universe with simplified 2D silhouettes and no detailed faces.">
            <a:extLst>
              <a:ext uri="{FF2B5EF4-FFF2-40B4-BE49-F238E27FC236}">
                <a16:creationId xmlns:a16="http://schemas.microsoft.com/office/drawing/2014/main" id="{BAF7EB42-2DA5-AA5C-F065-F4060B62C9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0456" y="1898863"/>
            <a:ext cx="2977449" cy="297744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94B982-F4FC-1526-2A7B-470FD32F900C}"/>
              </a:ext>
            </a:extLst>
          </p:cNvPr>
          <p:cNvSpPr txBox="1"/>
          <p:nvPr/>
        </p:nvSpPr>
        <p:spPr>
          <a:xfrm>
            <a:off x="7798628" y="4966470"/>
            <a:ext cx="1612942" cy="369332"/>
          </a:xfrm>
          <a:prstGeom prst="rect">
            <a:avLst/>
          </a:prstGeom>
          <a:noFill/>
        </p:spPr>
        <p:txBody>
          <a:bodyPr wrap="none" rtlCol="0">
            <a:spAutoFit/>
          </a:bodyPr>
          <a:lstStyle/>
          <a:p>
            <a:r>
              <a:rPr lang="en-US" dirty="0"/>
              <a:t>Your Research</a:t>
            </a:r>
          </a:p>
        </p:txBody>
      </p:sp>
      <p:sp>
        <p:nvSpPr>
          <p:cNvPr id="12" name="TextBox 11">
            <a:extLst>
              <a:ext uri="{FF2B5EF4-FFF2-40B4-BE49-F238E27FC236}">
                <a16:creationId xmlns:a16="http://schemas.microsoft.com/office/drawing/2014/main" id="{36A26536-78A0-FF79-D1BD-A0783F4D1743}"/>
              </a:ext>
            </a:extLst>
          </p:cNvPr>
          <p:cNvSpPr txBox="1"/>
          <p:nvPr/>
        </p:nvSpPr>
        <p:spPr>
          <a:xfrm>
            <a:off x="5970370" y="1152866"/>
            <a:ext cx="731290" cy="369332"/>
          </a:xfrm>
          <a:prstGeom prst="rect">
            <a:avLst/>
          </a:prstGeom>
          <a:noFill/>
        </p:spPr>
        <p:txBody>
          <a:bodyPr wrap="none" rtlCol="0">
            <a:spAutoFit/>
          </a:bodyPr>
          <a:lstStyle/>
          <a:p>
            <a:r>
              <a:rPr lang="en-US" dirty="0"/>
              <a:t>Ideas</a:t>
            </a:r>
          </a:p>
        </p:txBody>
      </p:sp>
      <p:sp>
        <p:nvSpPr>
          <p:cNvPr id="13" name="TextBox 12">
            <a:extLst>
              <a:ext uri="{FF2B5EF4-FFF2-40B4-BE49-F238E27FC236}">
                <a16:creationId xmlns:a16="http://schemas.microsoft.com/office/drawing/2014/main" id="{00766B0C-DE36-ABF6-9480-893EAD98E373}"/>
              </a:ext>
            </a:extLst>
          </p:cNvPr>
          <p:cNvSpPr txBox="1"/>
          <p:nvPr/>
        </p:nvSpPr>
        <p:spPr>
          <a:xfrm>
            <a:off x="8001208" y="366747"/>
            <a:ext cx="1311578" cy="369332"/>
          </a:xfrm>
          <a:prstGeom prst="rect">
            <a:avLst/>
          </a:prstGeom>
          <a:noFill/>
        </p:spPr>
        <p:txBody>
          <a:bodyPr wrap="none" rtlCol="0">
            <a:spAutoFit/>
          </a:bodyPr>
          <a:lstStyle/>
          <a:p>
            <a:r>
              <a:rPr lang="en-US" dirty="0"/>
              <a:t>Hypothesis</a:t>
            </a:r>
          </a:p>
        </p:txBody>
      </p:sp>
      <p:sp>
        <p:nvSpPr>
          <p:cNvPr id="14" name="TextBox 13">
            <a:extLst>
              <a:ext uri="{FF2B5EF4-FFF2-40B4-BE49-F238E27FC236}">
                <a16:creationId xmlns:a16="http://schemas.microsoft.com/office/drawing/2014/main" id="{ACFA0B32-CBA0-E7D6-EBB7-515C87F8ECE8}"/>
              </a:ext>
            </a:extLst>
          </p:cNvPr>
          <p:cNvSpPr txBox="1"/>
          <p:nvPr/>
        </p:nvSpPr>
        <p:spPr>
          <a:xfrm>
            <a:off x="8122996" y="6104716"/>
            <a:ext cx="932371" cy="369332"/>
          </a:xfrm>
          <a:prstGeom prst="rect">
            <a:avLst/>
          </a:prstGeom>
          <a:noFill/>
        </p:spPr>
        <p:txBody>
          <a:bodyPr wrap="none" rtlCol="0">
            <a:spAutoFit/>
          </a:bodyPr>
          <a:lstStyle/>
          <a:p>
            <a:r>
              <a:rPr lang="en-US" dirty="0"/>
              <a:t>Results</a:t>
            </a:r>
          </a:p>
        </p:txBody>
      </p:sp>
      <p:sp>
        <p:nvSpPr>
          <p:cNvPr id="15" name="TextBox 14">
            <a:extLst>
              <a:ext uri="{FF2B5EF4-FFF2-40B4-BE49-F238E27FC236}">
                <a16:creationId xmlns:a16="http://schemas.microsoft.com/office/drawing/2014/main" id="{D89675C7-23F7-547E-A64B-AA4294FB8A3D}"/>
              </a:ext>
            </a:extLst>
          </p:cNvPr>
          <p:cNvSpPr txBox="1"/>
          <p:nvPr/>
        </p:nvSpPr>
        <p:spPr>
          <a:xfrm>
            <a:off x="5948538" y="5151136"/>
            <a:ext cx="871970" cy="369332"/>
          </a:xfrm>
          <a:prstGeom prst="rect">
            <a:avLst/>
          </a:prstGeom>
          <a:noFill/>
        </p:spPr>
        <p:txBody>
          <a:bodyPr wrap="none" rtlCol="0">
            <a:spAutoFit/>
          </a:bodyPr>
          <a:lstStyle/>
          <a:p>
            <a:r>
              <a:rPr lang="en-US" dirty="0"/>
              <a:t>Papers</a:t>
            </a:r>
          </a:p>
        </p:txBody>
      </p:sp>
      <p:sp>
        <p:nvSpPr>
          <p:cNvPr id="16" name="TextBox 15">
            <a:extLst>
              <a:ext uri="{FF2B5EF4-FFF2-40B4-BE49-F238E27FC236}">
                <a16:creationId xmlns:a16="http://schemas.microsoft.com/office/drawing/2014/main" id="{B916B480-EFE5-CDB2-2D9A-17E828D714EC}"/>
              </a:ext>
            </a:extLst>
          </p:cNvPr>
          <p:cNvSpPr txBox="1"/>
          <p:nvPr/>
        </p:nvSpPr>
        <p:spPr>
          <a:xfrm>
            <a:off x="10419370" y="1152866"/>
            <a:ext cx="917239" cy="369332"/>
          </a:xfrm>
          <a:prstGeom prst="rect">
            <a:avLst/>
          </a:prstGeom>
          <a:noFill/>
        </p:spPr>
        <p:txBody>
          <a:bodyPr wrap="none" rtlCol="0">
            <a:spAutoFit/>
          </a:bodyPr>
          <a:lstStyle/>
          <a:p>
            <a:r>
              <a:rPr lang="en-US" dirty="0"/>
              <a:t>Models</a:t>
            </a:r>
          </a:p>
        </p:txBody>
      </p:sp>
      <p:sp>
        <p:nvSpPr>
          <p:cNvPr id="17" name="TextBox 16">
            <a:extLst>
              <a:ext uri="{FF2B5EF4-FFF2-40B4-BE49-F238E27FC236}">
                <a16:creationId xmlns:a16="http://schemas.microsoft.com/office/drawing/2014/main" id="{BB2E8753-CAEC-EBB6-DA03-5AA07D22E41A}"/>
              </a:ext>
            </a:extLst>
          </p:cNvPr>
          <p:cNvSpPr txBox="1"/>
          <p:nvPr/>
        </p:nvSpPr>
        <p:spPr>
          <a:xfrm>
            <a:off x="10261796" y="5107827"/>
            <a:ext cx="1232389" cy="369332"/>
          </a:xfrm>
          <a:prstGeom prst="rect">
            <a:avLst/>
          </a:prstGeom>
          <a:noFill/>
        </p:spPr>
        <p:txBody>
          <a:bodyPr wrap="none" rtlCol="0">
            <a:spAutoFit/>
          </a:bodyPr>
          <a:lstStyle/>
          <a:p>
            <a:r>
              <a:rPr lang="en-US" dirty="0"/>
              <a:t>Evaluation</a:t>
            </a:r>
          </a:p>
        </p:txBody>
      </p:sp>
      <p:sp>
        <p:nvSpPr>
          <p:cNvPr id="18" name="Oval 17">
            <a:extLst>
              <a:ext uri="{FF2B5EF4-FFF2-40B4-BE49-F238E27FC236}">
                <a16:creationId xmlns:a16="http://schemas.microsoft.com/office/drawing/2014/main" id="{E5C270AA-8CC7-BFB5-7F6C-69BA334E720F}"/>
              </a:ext>
            </a:extLst>
          </p:cNvPr>
          <p:cNvSpPr/>
          <p:nvPr/>
        </p:nvSpPr>
        <p:spPr>
          <a:xfrm>
            <a:off x="5092861" y="0"/>
            <a:ext cx="7042329" cy="67751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a:extLst>
              <a:ext uri="{FF2B5EF4-FFF2-40B4-BE49-F238E27FC236}">
                <a16:creationId xmlns:a16="http://schemas.microsoft.com/office/drawing/2014/main" id="{2D484DD5-0033-2084-943A-AC0CEF84ADF8}"/>
              </a:ext>
            </a:extLst>
          </p:cNvPr>
          <p:cNvSpPr/>
          <p:nvPr/>
        </p:nvSpPr>
        <p:spPr>
          <a:xfrm rot="9289702">
            <a:off x="4862734" y="5508357"/>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0814F5F2-EC13-DA8C-8241-A1DC275B5DC1}"/>
              </a:ext>
            </a:extLst>
          </p:cNvPr>
          <p:cNvSpPr/>
          <p:nvPr/>
        </p:nvSpPr>
        <p:spPr>
          <a:xfrm rot="16200000">
            <a:off x="1986266" y="3445242"/>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8">
            <a:extLst>
              <a:ext uri="{FF2B5EF4-FFF2-40B4-BE49-F238E27FC236}">
                <a16:creationId xmlns:a16="http://schemas.microsoft.com/office/drawing/2014/main" id="{B18F9CDB-4CAC-BB55-5B68-203855ECB9AA}"/>
              </a:ext>
            </a:extLst>
          </p:cNvPr>
          <p:cNvSpPr>
            <a:spLocks noGrp="1"/>
          </p:cNvSpPr>
          <p:nvPr>
            <p:ph type="dt" sz="half" idx="10"/>
          </p:nvPr>
        </p:nvSpPr>
        <p:spPr/>
        <p:txBody>
          <a:bodyPr/>
          <a:lstStyle/>
          <a:p>
            <a:r>
              <a:rPr lang="en-US"/>
              <a:t>May 30th, 2024</a:t>
            </a:r>
          </a:p>
        </p:txBody>
      </p:sp>
      <p:sp>
        <p:nvSpPr>
          <p:cNvPr id="10" name="Footer Placeholder 9">
            <a:extLst>
              <a:ext uri="{FF2B5EF4-FFF2-40B4-BE49-F238E27FC236}">
                <a16:creationId xmlns:a16="http://schemas.microsoft.com/office/drawing/2014/main" id="{529070D3-EA04-E25A-88CA-DD860EAF1897}"/>
              </a:ext>
            </a:extLst>
          </p:cNvPr>
          <p:cNvSpPr>
            <a:spLocks noGrp="1"/>
          </p:cNvSpPr>
          <p:nvPr>
            <p:ph type="ftr" sz="quarter" idx="11"/>
          </p:nvPr>
        </p:nvSpPr>
        <p:spPr/>
        <p:txBody>
          <a:bodyPr/>
          <a:lstStyle/>
          <a:p>
            <a:r>
              <a:rPr lang="en-US"/>
              <a:t>A.Pelov - IETF, Standards and Research</a:t>
            </a:r>
          </a:p>
        </p:txBody>
      </p:sp>
      <p:sp>
        <p:nvSpPr>
          <p:cNvPr id="19" name="Slide Number Placeholder 18">
            <a:extLst>
              <a:ext uri="{FF2B5EF4-FFF2-40B4-BE49-F238E27FC236}">
                <a16:creationId xmlns:a16="http://schemas.microsoft.com/office/drawing/2014/main" id="{31B827BF-62BC-35BE-A590-BCF2AF48EB42}"/>
              </a:ext>
            </a:extLst>
          </p:cNvPr>
          <p:cNvSpPr>
            <a:spLocks noGrp="1"/>
          </p:cNvSpPr>
          <p:nvPr>
            <p:ph type="sldNum" sz="quarter" idx="12"/>
          </p:nvPr>
        </p:nvSpPr>
        <p:spPr/>
        <p:txBody>
          <a:bodyPr/>
          <a:lstStyle/>
          <a:p>
            <a:fld id="{A5D20DDA-497C-CB4C-BDCD-EF27C37CB3C2}" type="slidenum">
              <a:rPr lang="en-US" smtClean="0"/>
              <a:t>6</a:t>
            </a:fld>
            <a:endParaRPr lang="en-US"/>
          </a:p>
        </p:txBody>
      </p:sp>
    </p:spTree>
    <p:extLst>
      <p:ext uri="{BB962C8B-B14F-4D97-AF65-F5344CB8AC3E}">
        <p14:creationId xmlns:p14="http://schemas.microsoft.com/office/powerpoint/2010/main" val="3902672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iter saint-briac, son patrimoine, ses restaurants, ses boutiques">
            <a:extLst>
              <a:ext uri="{FF2B5EF4-FFF2-40B4-BE49-F238E27FC236}">
                <a16:creationId xmlns:a16="http://schemas.microsoft.com/office/drawing/2014/main" id="{CFE6433D-C12D-232D-3DD6-CC01BB0FA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230" y="163267"/>
            <a:ext cx="3704858" cy="2474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67F246-2F02-2040-AC8C-F50B6631C695}"/>
              </a:ext>
            </a:extLst>
          </p:cNvPr>
          <p:cNvSpPr txBox="1"/>
          <p:nvPr/>
        </p:nvSpPr>
        <p:spPr>
          <a:xfrm>
            <a:off x="1803209" y="2701940"/>
            <a:ext cx="1445139" cy="369332"/>
          </a:xfrm>
          <a:prstGeom prst="rect">
            <a:avLst/>
          </a:prstGeom>
          <a:noFill/>
        </p:spPr>
        <p:txBody>
          <a:bodyPr wrap="none" rtlCol="0">
            <a:spAutoFit/>
          </a:bodyPr>
          <a:lstStyle/>
          <a:p>
            <a:r>
              <a:rPr lang="en-US" dirty="0"/>
              <a:t>Environment</a:t>
            </a:r>
          </a:p>
        </p:txBody>
      </p:sp>
      <p:sp>
        <p:nvSpPr>
          <p:cNvPr id="5" name="TextBox 4">
            <a:extLst>
              <a:ext uri="{FF2B5EF4-FFF2-40B4-BE49-F238E27FC236}">
                <a16:creationId xmlns:a16="http://schemas.microsoft.com/office/drawing/2014/main" id="{662BE1D3-994F-168E-B101-3BEC1430196E}"/>
              </a:ext>
            </a:extLst>
          </p:cNvPr>
          <p:cNvSpPr txBox="1"/>
          <p:nvPr/>
        </p:nvSpPr>
        <p:spPr>
          <a:xfrm>
            <a:off x="1811898" y="4091998"/>
            <a:ext cx="1496372" cy="369332"/>
          </a:xfrm>
          <a:prstGeom prst="rect">
            <a:avLst/>
          </a:prstGeom>
          <a:noFill/>
        </p:spPr>
        <p:txBody>
          <a:bodyPr wrap="none" rtlCol="0">
            <a:spAutoFit/>
          </a:bodyPr>
          <a:lstStyle/>
          <a:p>
            <a:r>
              <a:rPr lang="en-US" dirty="0"/>
              <a:t>Internet &amp; Co</a:t>
            </a:r>
          </a:p>
        </p:txBody>
      </p:sp>
      <p:pic>
        <p:nvPicPr>
          <p:cNvPr id="6" name="Picture 4" descr="Business Computing Hardware and Networking Equipment">
            <a:extLst>
              <a:ext uri="{FF2B5EF4-FFF2-40B4-BE49-F238E27FC236}">
                <a16:creationId xmlns:a16="http://schemas.microsoft.com/office/drawing/2014/main" id="{EFFDAFB9-FB35-FC26-BE1C-FAC3807E971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3670" y="4365807"/>
            <a:ext cx="2977083" cy="1502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ventional telco equipment might be negatively affecting the environment">
            <a:extLst>
              <a:ext uri="{FF2B5EF4-FFF2-40B4-BE49-F238E27FC236}">
                <a16:creationId xmlns:a16="http://schemas.microsoft.com/office/drawing/2014/main" id="{D072E1D4-9C04-F6DD-D871-4741AE635C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8054" y="5710949"/>
            <a:ext cx="1526950" cy="9155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hina has over 500,000 5G base stations">
            <a:extLst>
              <a:ext uri="{FF2B5EF4-FFF2-40B4-BE49-F238E27FC236}">
                <a16:creationId xmlns:a16="http://schemas.microsoft.com/office/drawing/2014/main" id="{B6ADF37A-0E16-9D6E-747C-98DD36AF4F9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12000" y1="18914" x2="12000" y2="18914"/>
                        <a14:backgroundMark x1="8125" y1="19663" x2="8125" y2="19663"/>
                      </a14:backgroundRemoval>
                    </a14:imgEffect>
                  </a14:imgLayer>
                </a14:imgProps>
              </a:ext>
              <a:ext uri="{28A0092B-C50C-407E-A947-70E740481C1C}">
                <a14:useLocalDpi xmlns:a14="http://schemas.microsoft.com/office/drawing/2010/main" val="0"/>
              </a:ext>
            </a:extLst>
          </a:blip>
          <a:srcRect/>
          <a:stretch>
            <a:fillRect/>
          </a:stretch>
        </p:blipFill>
        <p:spPr bwMode="auto">
          <a:xfrm>
            <a:off x="284621" y="4276664"/>
            <a:ext cx="2080655" cy="13888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Organisez le câblage de votre Data Center avec Profibre">
            <a:extLst>
              <a:ext uri="{FF2B5EF4-FFF2-40B4-BE49-F238E27FC236}">
                <a16:creationId xmlns:a16="http://schemas.microsoft.com/office/drawing/2014/main" id="{4CA97252-C12A-D36F-C52B-A789BE42F8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0585" y="5650102"/>
            <a:ext cx="1118196" cy="97568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Mobile phone - Wikipedia">
            <a:extLst>
              <a:ext uri="{FF2B5EF4-FFF2-40B4-BE49-F238E27FC236}">
                <a16:creationId xmlns:a16="http://schemas.microsoft.com/office/drawing/2014/main" id="{C1EAED58-BA72-222E-3094-F1987AC2505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893" b="97699" l="9925" r="99333">
                        <a14:foregroundMark x1="54629" y1="68558" x2="54629" y2="68558"/>
                        <a14:foregroundMark x1="64554" y1="70399" x2="64554" y2="70399"/>
                        <a14:foregroundMark x1="72060" y1="77454" x2="72060" y2="77454"/>
                        <a14:foregroundMark x1="83319" y1="81672" x2="83319" y2="81672"/>
                        <a14:foregroundMark x1="91159" y1="84739" x2="91159" y2="84739"/>
                        <a14:foregroundMark x1="95246" y1="84893" x2="95246" y2="84893"/>
                        <a14:foregroundMark x1="95580" y1="92791" x2="95580" y2="92791"/>
                        <a14:foregroundMark x1="96330" y1="80982" x2="88490" y2="81212"/>
                        <a14:foregroundMark x1="88490" y1="81212" x2="89491" y2="82362"/>
                        <a14:foregroundMark x1="88240" y1="85736" x2="88907" y2="93942"/>
                        <a14:foregroundMark x1="88907" y1="93942" x2="93745" y2="99693"/>
                        <a14:foregroundMark x1="93745" y1="99693" x2="99833" y2="94939"/>
                        <a14:foregroundMark x1="99833" y1="94939" x2="99333" y2="87960"/>
                        <a14:foregroundMark x1="99333" y1="87960" x2="91827" y2="85429"/>
                        <a14:foregroundMark x1="91827" y1="85429" x2="88073" y2="86426"/>
                        <a14:foregroundMark x1="90826" y1="97009" x2="97581" y2="97699"/>
                      </a14:backgroundRemoval>
                    </a14:imgEffect>
                  </a14:imgLayer>
                </a14:imgProps>
              </a:ext>
              <a:ext uri="{28A0092B-C50C-407E-A947-70E740481C1C}">
                <a14:useLocalDpi xmlns:a14="http://schemas.microsoft.com/office/drawing/2010/main" val="0"/>
              </a:ext>
            </a:extLst>
          </a:blip>
          <a:srcRect/>
          <a:stretch>
            <a:fillRect/>
          </a:stretch>
        </p:blipFill>
        <p:spPr bwMode="auto">
          <a:xfrm>
            <a:off x="270900" y="4735139"/>
            <a:ext cx="1875702" cy="204003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484DD5-0033-2084-943A-AC0CEF84ADF8}"/>
              </a:ext>
            </a:extLst>
          </p:cNvPr>
          <p:cNvSpPr/>
          <p:nvPr/>
        </p:nvSpPr>
        <p:spPr>
          <a:xfrm rot="9289702">
            <a:off x="4601037" y="4336234"/>
            <a:ext cx="6036647" cy="3964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0814F5F2-EC13-DA8C-8241-A1DC275B5DC1}"/>
              </a:ext>
            </a:extLst>
          </p:cNvPr>
          <p:cNvSpPr/>
          <p:nvPr/>
        </p:nvSpPr>
        <p:spPr>
          <a:xfrm rot="16200000">
            <a:off x="1986266" y="3445242"/>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C32857-4712-F80A-807C-02D1321234D2}"/>
              </a:ext>
            </a:extLst>
          </p:cNvPr>
          <p:cNvSpPr/>
          <p:nvPr/>
        </p:nvSpPr>
        <p:spPr>
          <a:xfrm>
            <a:off x="4009902" y="3987739"/>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Writing the (industrialized) code</a:t>
            </a:r>
          </a:p>
        </p:txBody>
      </p:sp>
      <p:sp>
        <p:nvSpPr>
          <p:cNvPr id="9" name="Rectangle 8">
            <a:extLst>
              <a:ext uri="{FF2B5EF4-FFF2-40B4-BE49-F238E27FC236}">
                <a16:creationId xmlns:a16="http://schemas.microsoft.com/office/drawing/2014/main" id="{3FAE4C24-2B1E-75C9-F8B1-4D93BE0A93FA}"/>
              </a:ext>
            </a:extLst>
          </p:cNvPr>
          <p:cNvSpPr/>
          <p:nvPr/>
        </p:nvSpPr>
        <p:spPr>
          <a:xfrm>
            <a:off x="4009901" y="5170220"/>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Making the hardware</a:t>
            </a:r>
          </a:p>
        </p:txBody>
      </p:sp>
      <p:sp>
        <p:nvSpPr>
          <p:cNvPr id="19" name="Rectangle 18">
            <a:extLst>
              <a:ext uri="{FF2B5EF4-FFF2-40B4-BE49-F238E27FC236}">
                <a16:creationId xmlns:a16="http://schemas.microsoft.com/office/drawing/2014/main" id="{D57CE14D-7F27-9EE4-9A37-EF9B1667BC17}"/>
              </a:ext>
            </a:extLst>
          </p:cNvPr>
          <p:cNvSpPr/>
          <p:nvPr/>
        </p:nvSpPr>
        <p:spPr>
          <a:xfrm>
            <a:off x="8084379" y="4523477"/>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Understanding the limits</a:t>
            </a:r>
          </a:p>
        </p:txBody>
      </p:sp>
      <p:sp>
        <p:nvSpPr>
          <p:cNvPr id="20" name="Rectangle 19">
            <a:extLst>
              <a:ext uri="{FF2B5EF4-FFF2-40B4-BE49-F238E27FC236}">
                <a16:creationId xmlns:a16="http://schemas.microsoft.com/office/drawing/2014/main" id="{A4668151-2B85-16AC-33E9-AC5D2303A45F}"/>
              </a:ext>
            </a:extLst>
          </p:cNvPr>
          <p:cNvSpPr/>
          <p:nvPr/>
        </p:nvSpPr>
        <p:spPr>
          <a:xfrm>
            <a:off x="10066718" y="3296742"/>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Getting the solution to be known</a:t>
            </a:r>
          </a:p>
        </p:txBody>
      </p:sp>
      <p:sp>
        <p:nvSpPr>
          <p:cNvPr id="21" name="Rectangle 20">
            <a:extLst>
              <a:ext uri="{FF2B5EF4-FFF2-40B4-BE49-F238E27FC236}">
                <a16:creationId xmlns:a16="http://schemas.microsoft.com/office/drawing/2014/main" id="{456EC554-13BD-621C-7FF1-50EE2E1EE0CD}"/>
              </a:ext>
            </a:extLst>
          </p:cNvPr>
          <p:cNvSpPr/>
          <p:nvPr/>
        </p:nvSpPr>
        <p:spPr>
          <a:xfrm>
            <a:off x="8084380" y="3337072"/>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Understanding the benefits</a:t>
            </a:r>
          </a:p>
        </p:txBody>
      </p:sp>
      <p:pic>
        <p:nvPicPr>
          <p:cNvPr id="22" name="Picture 21">
            <a:extLst>
              <a:ext uri="{FF2B5EF4-FFF2-40B4-BE49-F238E27FC236}">
                <a16:creationId xmlns:a16="http://schemas.microsoft.com/office/drawing/2014/main" id="{77AADCCF-7519-1141-4ABD-BF186AB80F22}"/>
              </a:ext>
            </a:extLst>
          </p:cNvPr>
          <p:cNvPicPr>
            <a:picLocks noChangeAspect="1"/>
          </p:cNvPicPr>
          <p:nvPr/>
        </p:nvPicPr>
        <p:blipFill>
          <a:blip r:embed="rId12"/>
          <a:stretch>
            <a:fillRect/>
          </a:stretch>
        </p:blipFill>
        <p:spPr>
          <a:xfrm>
            <a:off x="9088309" y="402140"/>
            <a:ext cx="2871152" cy="2757749"/>
          </a:xfrm>
          <a:prstGeom prst="rect">
            <a:avLst/>
          </a:prstGeom>
        </p:spPr>
      </p:pic>
      <p:sp>
        <p:nvSpPr>
          <p:cNvPr id="23" name="Rectangle 22">
            <a:extLst>
              <a:ext uri="{FF2B5EF4-FFF2-40B4-BE49-F238E27FC236}">
                <a16:creationId xmlns:a16="http://schemas.microsoft.com/office/drawing/2014/main" id="{D6169201-E0F2-2AF7-F199-268212FD1B28}"/>
              </a:ext>
            </a:extLst>
          </p:cNvPr>
          <p:cNvSpPr/>
          <p:nvPr/>
        </p:nvSpPr>
        <p:spPr>
          <a:xfrm>
            <a:off x="6047139" y="4358880"/>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Standardizing</a:t>
            </a:r>
          </a:p>
        </p:txBody>
      </p:sp>
      <p:sp>
        <p:nvSpPr>
          <p:cNvPr id="25" name="TextBox 24">
            <a:extLst>
              <a:ext uri="{FF2B5EF4-FFF2-40B4-BE49-F238E27FC236}">
                <a16:creationId xmlns:a16="http://schemas.microsoft.com/office/drawing/2014/main" id="{45B1F1A5-14A2-684E-76C3-3057497256CC}"/>
              </a:ext>
            </a:extLst>
          </p:cNvPr>
          <p:cNvSpPr txBox="1"/>
          <p:nvPr/>
        </p:nvSpPr>
        <p:spPr>
          <a:xfrm>
            <a:off x="9902561" y="32808"/>
            <a:ext cx="1282723" cy="369332"/>
          </a:xfrm>
          <a:prstGeom prst="rect">
            <a:avLst/>
          </a:prstGeom>
          <a:noFill/>
        </p:spPr>
        <p:txBody>
          <a:bodyPr wrap="none" rtlCol="0">
            <a:spAutoFit/>
          </a:bodyPr>
          <a:lstStyle/>
          <a:p>
            <a:r>
              <a:rPr lang="en-US" b="1" dirty="0"/>
              <a:t>18 months</a:t>
            </a:r>
          </a:p>
        </p:txBody>
      </p:sp>
      <p:grpSp>
        <p:nvGrpSpPr>
          <p:cNvPr id="36" name="Group 35">
            <a:extLst>
              <a:ext uri="{FF2B5EF4-FFF2-40B4-BE49-F238E27FC236}">
                <a16:creationId xmlns:a16="http://schemas.microsoft.com/office/drawing/2014/main" id="{DD9CEF4C-6D36-2E22-8695-0A067EBE2FFC}"/>
              </a:ext>
            </a:extLst>
          </p:cNvPr>
          <p:cNvGrpSpPr/>
          <p:nvPr/>
        </p:nvGrpSpPr>
        <p:grpSpPr>
          <a:xfrm>
            <a:off x="4044784" y="6353038"/>
            <a:ext cx="7858386" cy="369332"/>
            <a:chOff x="4044784" y="6353038"/>
            <a:chExt cx="7858386" cy="369332"/>
          </a:xfrm>
        </p:grpSpPr>
        <p:sp>
          <p:nvSpPr>
            <p:cNvPr id="27" name="TextBox 26">
              <a:extLst>
                <a:ext uri="{FF2B5EF4-FFF2-40B4-BE49-F238E27FC236}">
                  <a16:creationId xmlns:a16="http://schemas.microsoft.com/office/drawing/2014/main" id="{70EC7BF3-D041-34C7-CC57-BA81D42D1AA9}"/>
                </a:ext>
              </a:extLst>
            </p:cNvPr>
            <p:cNvSpPr txBox="1"/>
            <p:nvPr/>
          </p:nvSpPr>
          <p:spPr>
            <a:xfrm>
              <a:off x="7375291" y="6353038"/>
              <a:ext cx="1196738" cy="369332"/>
            </a:xfrm>
            <a:prstGeom prst="rect">
              <a:avLst/>
            </a:prstGeom>
            <a:noFill/>
          </p:spPr>
          <p:txBody>
            <a:bodyPr wrap="none" rtlCol="0">
              <a:spAutoFit/>
            </a:bodyPr>
            <a:lstStyle/>
            <a:p>
              <a:r>
                <a:rPr lang="en-US" dirty="0"/>
                <a:t>4-12 years</a:t>
              </a:r>
            </a:p>
          </p:txBody>
        </p:sp>
        <p:cxnSp>
          <p:nvCxnSpPr>
            <p:cNvPr id="29" name="Straight Arrow Connector 28">
              <a:extLst>
                <a:ext uri="{FF2B5EF4-FFF2-40B4-BE49-F238E27FC236}">
                  <a16:creationId xmlns:a16="http://schemas.microsoft.com/office/drawing/2014/main" id="{36FA2B61-2F5F-12E5-C10A-39E53F36EE68}"/>
                </a:ext>
              </a:extLst>
            </p:cNvPr>
            <p:cNvCxnSpPr>
              <a:cxnSpLocks/>
              <a:stCxn id="27" idx="1"/>
            </p:cNvCxnSpPr>
            <p:nvPr/>
          </p:nvCxnSpPr>
          <p:spPr>
            <a:xfrm flipH="1">
              <a:off x="4044784" y="6537704"/>
              <a:ext cx="3330507" cy="2514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4CCC45C-C0A2-C23A-69A0-223272B51592}"/>
                </a:ext>
              </a:extLst>
            </p:cNvPr>
            <p:cNvCxnSpPr>
              <a:cxnSpLocks/>
              <a:stCxn id="27" idx="3"/>
            </p:cNvCxnSpPr>
            <p:nvPr/>
          </p:nvCxnSpPr>
          <p:spPr>
            <a:xfrm>
              <a:off x="8572029" y="6537704"/>
              <a:ext cx="3331141" cy="2179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grpSp>
      <p:sp>
        <p:nvSpPr>
          <p:cNvPr id="39" name="Slide Number Placeholder 38">
            <a:extLst>
              <a:ext uri="{FF2B5EF4-FFF2-40B4-BE49-F238E27FC236}">
                <a16:creationId xmlns:a16="http://schemas.microsoft.com/office/drawing/2014/main" id="{23FCAA39-7341-EEF5-9A52-3B98D9277DE3}"/>
              </a:ext>
            </a:extLst>
          </p:cNvPr>
          <p:cNvSpPr>
            <a:spLocks noGrp="1"/>
          </p:cNvSpPr>
          <p:nvPr>
            <p:ph type="sldNum" sz="quarter" idx="12"/>
          </p:nvPr>
        </p:nvSpPr>
        <p:spPr/>
        <p:txBody>
          <a:bodyPr/>
          <a:lstStyle/>
          <a:p>
            <a:fld id="{A5D20DDA-497C-CB4C-BDCD-EF27C37CB3C2}" type="slidenum">
              <a:rPr lang="en-US" smtClean="0"/>
              <a:t>7</a:t>
            </a:fld>
            <a:endParaRPr lang="en-US"/>
          </a:p>
        </p:txBody>
      </p:sp>
    </p:spTree>
    <p:extLst>
      <p:ext uri="{BB962C8B-B14F-4D97-AF65-F5344CB8AC3E}">
        <p14:creationId xmlns:p14="http://schemas.microsoft.com/office/powerpoint/2010/main" val="235280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ntr" presetSubtype="32"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circle(out)">
                                      <p:cBhvr>
                                        <p:cTn id="29"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P spid="20" grpId="0" animBg="1"/>
      <p:bldP spid="2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iter saint-briac, son patrimoine, ses restaurants, ses boutiques">
            <a:extLst>
              <a:ext uri="{FF2B5EF4-FFF2-40B4-BE49-F238E27FC236}">
                <a16:creationId xmlns:a16="http://schemas.microsoft.com/office/drawing/2014/main" id="{CFE6433D-C12D-232D-3DD6-CC01BB0FA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30" y="163267"/>
            <a:ext cx="3704858" cy="2474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67F246-2F02-2040-AC8C-F50B6631C695}"/>
              </a:ext>
            </a:extLst>
          </p:cNvPr>
          <p:cNvSpPr txBox="1"/>
          <p:nvPr/>
        </p:nvSpPr>
        <p:spPr>
          <a:xfrm>
            <a:off x="1803209" y="2701940"/>
            <a:ext cx="1445139" cy="369332"/>
          </a:xfrm>
          <a:prstGeom prst="rect">
            <a:avLst/>
          </a:prstGeom>
          <a:noFill/>
        </p:spPr>
        <p:txBody>
          <a:bodyPr wrap="none" rtlCol="0">
            <a:spAutoFit/>
          </a:bodyPr>
          <a:lstStyle/>
          <a:p>
            <a:r>
              <a:rPr lang="en-US" dirty="0"/>
              <a:t>Environment</a:t>
            </a:r>
          </a:p>
        </p:txBody>
      </p:sp>
      <p:sp>
        <p:nvSpPr>
          <p:cNvPr id="5" name="TextBox 4">
            <a:extLst>
              <a:ext uri="{FF2B5EF4-FFF2-40B4-BE49-F238E27FC236}">
                <a16:creationId xmlns:a16="http://schemas.microsoft.com/office/drawing/2014/main" id="{662BE1D3-994F-168E-B101-3BEC1430196E}"/>
              </a:ext>
            </a:extLst>
          </p:cNvPr>
          <p:cNvSpPr txBox="1"/>
          <p:nvPr/>
        </p:nvSpPr>
        <p:spPr>
          <a:xfrm>
            <a:off x="1811898" y="4091998"/>
            <a:ext cx="1496372" cy="369332"/>
          </a:xfrm>
          <a:prstGeom prst="rect">
            <a:avLst/>
          </a:prstGeom>
          <a:noFill/>
        </p:spPr>
        <p:txBody>
          <a:bodyPr wrap="none" rtlCol="0">
            <a:spAutoFit/>
          </a:bodyPr>
          <a:lstStyle/>
          <a:p>
            <a:r>
              <a:rPr lang="en-US" dirty="0"/>
              <a:t>Internet &amp; Co</a:t>
            </a:r>
          </a:p>
        </p:txBody>
      </p:sp>
      <p:pic>
        <p:nvPicPr>
          <p:cNvPr id="6" name="Picture 4" descr="Business Computing Hardware and Networking Equipment">
            <a:extLst>
              <a:ext uri="{FF2B5EF4-FFF2-40B4-BE49-F238E27FC236}">
                <a16:creationId xmlns:a16="http://schemas.microsoft.com/office/drawing/2014/main" id="{EFFDAFB9-FB35-FC26-BE1C-FAC3807E97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3670" y="4365807"/>
            <a:ext cx="2977083" cy="1502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ventional telco equipment might be negatively affecting the environment">
            <a:extLst>
              <a:ext uri="{FF2B5EF4-FFF2-40B4-BE49-F238E27FC236}">
                <a16:creationId xmlns:a16="http://schemas.microsoft.com/office/drawing/2014/main" id="{D072E1D4-9C04-F6DD-D871-4741AE635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054" y="5710949"/>
            <a:ext cx="1526950" cy="9155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hina has over 500,000 5G base stations">
            <a:extLst>
              <a:ext uri="{FF2B5EF4-FFF2-40B4-BE49-F238E27FC236}">
                <a16:creationId xmlns:a16="http://schemas.microsoft.com/office/drawing/2014/main" id="{B6ADF37A-0E16-9D6E-747C-98DD36AF4F9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12000" y1="18914" x2="12000" y2="18914"/>
                        <a14:backgroundMark x1="8125" y1="19663" x2="8125" y2="19663"/>
                      </a14:backgroundRemoval>
                    </a14:imgEffect>
                  </a14:imgLayer>
                </a14:imgProps>
              </a:ext>
              <a:ext uri="{28A0092B-C50C-407E-A947-70E740481C1C}">
                <a14:useLocalDpi xmlns:a14="http://schemas.microsoft.com/office/drawing/2010/main" val="0"/>
              </a:ext>
            </a:extLst>
          </a:blip>
          <a:srcRect/>
          <a:stretch>
            <a:fillRect/>
          </a:stretch>
        </p:blipFill>
        <p:spPr bwMode="auto">
          <a:xfrm>
            <a:off x="284621" y="4276664"/>
            <a:ext cx="2080655" cy="13888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Organisez le câblage de votre Data Center avec Profibre">
            <a:extLst>
              <a:ext uri="{FF2B5EF4-FFF2-40B4-BE49-F238E27FC236}">
                <a16:creationId xmlns:a16="http://schemas.microsoft.com/office/drawing/2014/main" id="{4CA97252-C12A-D36F-C52B-A789BE42F8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585" y="5650102"/>
            <a:ext cx="1118196" cy="97568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Mobile phone - Wikipedia">
            <a:extLst>
              <a:ext uri="{FF2B5EF4-FFF2-40B4-BE49-F238E27FC236}">
                <a16:creationId xmlns:a16="http://schemas.microsoft.com/office/drawing/2014/main" id="{C1EAED58-BA72-222E-3094-F1987AC250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893" b="97699" l="9925" r="99333">
                        <a14:foregroundMark x1="54629" y1="68558" x2="54629" y2="68558"/>
                        <a14:foregroundMark x1="64554" y1="70399" x2="64554" y2="70399"/>
                        <a14:foregroundMark x1="72060" y1="77454" x2="72060" y2="77454"/>
                        <a14:foregroundMark x1="83319" y1="81672" x2="83319" y2="81672"/>
                        <a14:foregroundMark x1="91159" y1="84739" x2="91159" y2="84739"/>
                        <a14:foregroundMark x1="95246" y1="84893" x2="95246" y2="84893"/>
                        <a14:foregroundMark x1="95580" y1="92791" x2="95580" y2="92791"/>
                        <a14:foregroundMark x1="96330" y1="80982" x2="88490" y2="81212"/>
                        <a14:foregroundMark x1="88490" y1="81212" x2="89491" y2="82362"/>
                        <a14:foregroundMark x1="88240" y1="85736" x2="88907" y2="93942"/>
                        <a14:foregroundMark x1="88907" y1="93942" x2="93745" y2="99693"/>
                        <a14:foregroundMark x1="93745" y1="99693" x2="99833" y2="94939"/>
                        <a14:foregroundMark x1="99833" y1="94939" x2="99333" y2="87960"/>
                        <a14:foregroundMark x1="99333" y1="87960" x2="91827" y2="85429"/>
                        <a14:foregroundMark x1="91827" y1="85429" x2="88073" y2="86426"/>
                        <a14:foregroundMark x1="90826" y1="97009" x2="97581" y2="97699"/>
                      </a14:backgroundRemoval>
                    </a14:imgEffect>
                  </a14:imgLayer>
                </a14:imgProps>
              </a:ext>
              <a:ext uri="{28A0092B-C50C-407E-A947-70E740481C1C}">
                <a14:useLocalDpi xmlns:a14="http://schemas.microsoft.com/office/drawing/2010/main" val="0"/>
              </a:ext>
            </a:extLst>
          </a:blip>
          <a:srcRect/>
          <a:stretch>
            <a:fillRect/>
          </a:stretch>
        </p:blipFill>
        <p:spPr bwMode="auto">
          <a:xfrm>
            <a:off x="270900" y="4735139"/>
            <a:ext cx="1875702" cy="204003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484DD5-0033-2084-943A-AC0CEF84ADF8}"/>
              </a:ext>
            </a:extLst>
          </p:cNvPr>
          <p:cNvSpPr/>
          <p:nvPr/>
        </p:nvSpPr>
        <p:spPr>
          <a:xfrm rot="9289702">
            <a:off x="4601037" y="4336234"/>
            <a:ext cx="6036647" cy="3964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0814F5F2-EC13-DA8C-8241-A1DC275B5DC1}"/>
              </a:ext>
            </a:extLst>
          </p:cNvPr>
          <p:cNvSpPr/>
          <p:nvPr/>
        </p:nvSpPr>
        <p:spPr>
          <a:xfrm rot="16200000">
            <a:off x="1986266" y="3445242"/>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C32857-4712-F80A-807C-02D1321234D2}"/>
              </a:ext>
            </a:extLst>
          </p:cNvPr>
          <p:cNvSpPr/>
          <p:nvPr/>
        </p:nvSpPr>
        <p:spPr>
          <a:xfrm>
            <a:off x="4009902" y="3987739"/>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Writing the (industrialized) code</a:t>
            </a:r>
          </a:p>
        </p:txBody>
      </p:sp>
      <p:sp>
        <p:nvSpPr>
          <p:cNvPr id="9" name="Rectangle 8">
            <a:extLst>
              <a:ext uri="{FF2B5EF4-FFF2-40B4-BE49-F238E27FC236}">
                <a16:creationId xmlns:a16="http://schemas.microsoft.com/office/drawing/2014/main" id="{3FAE4C24-2B1E-75C9-F8B1-4D93BE0A93FA}"/>
              </a:ext>
            </a:extLst>
          </p:cNvPr>
          <p:cNvSpPr/>
          <p:nvPr/>
        </p:nvSpPr>
        <p:spPr>
          <a:xfrm>
            <a:off x="4009901" y="5170220"/>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Making the hardware</a:t>
            </a:r>
          </a:p>
        </p:txBody>
      </p:sp>
      <p:sp>
        <p:nvSpPr>
          <p:cNvPr id="19" name="Rectangle 18">
            <a:extLst>
              <a:ext uri="{FF2B5EF4-FFF2-40B4-BE49-F238E27FC236}">
                <a16:creationId xmlns:a16="http://schemas.microsoft.com/office/drawing/2014/main" id="{D57CE14D-7F27-9EE4-9A37-EF9B1667BC17}"/>
              </a:ext>
            </a:extLst>
          </p:cNvPr>
          <p:cNvSpPr/>
          <p:nvPr/>
        </p:nvSpPr>
        <p:spPr>
          <a:xfrm>
            <a:off x="8084379" y="4523477"/>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Understanding the limits</a:t>
            </a:r>
          </a:p>
        </p:txBody>
      </p:sp>
      <p:sp>
        <p:nvSpPr>
          <p:cNvPr id="20" name="Rectangle 19">
            <a:extLst>
              <a:ext uri="{FF2B5EF4-FFF2-40B4-BE49-F238E27FC236}">
                <a16:creationId xmlns:a16="http://schemas.microsoft.com/office/drawing/2014/main" id="{A4668151-2B85-16AC-33E9-AC5D2303A45F}"/>
              </a:ext>
            </a:extLst>
          </p:cNvPr>
          <p:cNvSpPr/>
          <p:nvPr/>
        </p:nvSpPr>
        <p:spPr>
          <a:xfrm>
            <a:off x="10066718" y="3296742"/>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Getting the solution to be known</a:t>
            </a:r>
          </a:p>
        </p:txBody>
      </p:sp>
      <p:sp>
        <p:nvSpPr>
          <p:cNvPr id="21" name="Rectangle 20">
            <a:extLst>
              <a:ext uri="{FF2B5EF4-FFF2-40B4-BE49-F238E27FC236}">
                <a16:creationId xmlns:a16="http://schemas.microsoft.com/office/drawing/2014/main" id="{456EC554-13BD-621C-7FF1-50EE2E1EE0CD}"/>
              </a:ext>
            </a:extLst>
          </p:cNvPr>
          <p:cNvSpPr/>
          <p:nvPr/>
        </p:nvSpPr>
        <p:spPr>
          <a:xfrm>
            <a:off x="8084380" y="3337072"/>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Understanding the benefits</a:t>
            </a:r>
          </a:p>
        </p:txBody>
      </p:sp>
      <p:pic>
        <p:nvPicPr>
          <p:cNvPr id="22" name="Picture 21">
            <a:extLst>
              <a:ext uri="{FF2B5EF4-FFF2-40B4-BE49-F238E27FC236}">
                <a16:creationId xmlns:a16="http://schemas.microsoft.com/office/drawing/2014/main" id="{77AADCCF-7519-1141-4ABD-BF186AB80F22}"/>
              </a:ext>
            </a:extLst>
          </p:cNvPr>
          <p:cNvPicPr>
            <a:picLocks noChangeAspect="1"/>
          </p:cNvPicPr>
          <p:nvPr/>
        </p:nvPicPr>
        <p:blipFill>
          <a:blip r:embed="rId11"/>
          <a:stretch>
            <a:fillRect/>
          </a:stretch>
        </p:blipFill>
        <p:spPr>
          <a:xfrm>
            <a:off x="9088309" y="402140"/>
            <a:ext cx="2871152" cy="2757749"/>
          </a:xfrm>
          <a:prstGeom prst="rect">
            <a:avLst/>
          </a:prstGeom>
        </p:spPr>
      </p:pic>
      <p:sp>
        <p:nvSpPr>
          <p:cNvPr id="23" name="Rectangle 22">
            <a:extLst>
              <a:ext uri="{FF2B5EF4-FFF2-40B4-BE49-F238E27FC236}">
                <a16:creationId xmlns:a16="http://schemas.microsoft.com/office/drawing/2014/main" id="{D6169201-E0F2-2AF7-F199-268212FD1B28}"/>
              </a:ext>
            </a:extLst>
          </p:cNvPr>
          <p:cNvSpPr/>
          <p:nvPr/>
        </p:nvSpPr>
        <p:spPr>
          <a:xfrm>
            <a:off x="6047139" y="4358880"/>
            <a:ext cx="1923655" cy="110052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Standardizing</a:t>
            </a:r>
          </a:p>
        </p:txBody>
      </p:sp>
      <p:sp>
        <p:nvSpPr>
          <p:cNvPr id="25" name="TextBox 24">
            <a:extLst>
              <a:ext uri="{FF2B5EF4-FFF2-40B4-BE49-F238E27FC236}">
                <a16:creationId xmlns:a16="http://schemas.microsoft.com/office/drawing/2014/main" id="{45B1F1A5-14A2-684E-76C3-3057497256CC}"/>
              </a:ext>
            </a:extLst>
          </p:cNvPr>
          <p:cNvSpPr txBox="1"/>
          <p:nvPr/>
        </p:nvSpPr>
        <p:spPr>
          <a:xfrm>
            <a:off x="9902561" y="32808"/>
            <a:ext cx="1282723" cy="369332"/>
          </a:xfrm>
          <a:prstGeom prst="rect">
            <a:avLst/>
          </a:prstGeom>
          <a:noFill/>
        </p:spPr>
        <p:txBody>
          <a:bodyPr wrap="none" rtlCol="0">
            <a:spAutoFit/>
          </a:bodyPr>
          <a:lstStyle/>
          <a:p>
            <a:r>
              <a:rPr lang="en-US" b="1" dirty="0"/>
              <a:t>18 months</a:t>
            </a:r>
          </a:p>
        </p:txBody>
      </p:sp>
      <p:sp>
        <p:nvSpPr>
          <p:cNvPr id="27" name="TextBox 26">
            <a:extLst>
              <a:ext uri="{FF2B5EF4-FFF2-40B4-BE49-F238E27FC236}">
                <a16:creationId xmlns:a16="http://schemas.microsoft.com/office/drawing/2014/main" id="{70EC7BF3-D041-34C7-CC57-BA81D42D1AA9}"/>
              </a:ext>
            </a:extLst>
          </p:cNvPr>
          <p:cNvSpPr txBox="1"/>
          <p:nvPr/>
        </p:nvSpPr>
        <p:spPr>
          <a:xfrm>
            <a:off x="7375291" y="6353038"/>
            <a:ext cx="1894237" cy="369332"/>
          </a:xfrm>
          <a:prstGeom prst="rect">
            <a:avLst/>
          </a:prstGeom>
          <a:noFill/>
        </p:spPr>
        <p:txBody>
          <a:bodyPr wrap="none" rtlCol="0">
            <a:spAutoFit/>
          </a:bodyPr>
          <a:lstStyle/>
          <a:p>
            <a:r>
              <a:rPr lang="en-US" dirty="0"/>
              <a:t>4-12 years-</a:t>
            </a:r>
            <a:r>
              <a:rPr lang="en-US" b="1" dirty="0"/>
              <a:t>Never</a:t>
            </a:r>
          </a:p>
        </p:txBody>
      </p:sp>
      <p:cxnSp>
        <p:nvCxnSpPr>
          <p:cNvPr id="29" name="Straight Arrow Connector 28">
            <a:extLst>
              <a:ext uri="{FF2B5EF4-FFF2-40B4-BE49-F238E27FC236}">
                <a16:creationId xmlns:a16="http://schemas.microsoft.com/office/drawing/2014/main" id="{36FA2B61-2F5F-12E5-C10A-39E53F36EE68}"/>
              </a:ext>
            </a:extLst>
          </p:cNvPr>
          <p:cNvCxnSpPr>
            <a:cxnSpLocks/>
            <a:stCxn id="27" idx="1"/>
          </p:cNvCxnSpPr>
          <p:nvPr/>
        </p:nvCxnSpPr>
        <p:spPr>
          <a:xfrm flipH="1">
            <a:off x="4044784" y="6537704"/>
            <a:ext cx="3330507" cy="25142"/>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4CCC45C-C0A2-C23A-69A0-223272B51592}"/>
              </a:ext>
            </a:extLst>
          </p:cNvPr>
          <p:cNvCxnSpPr>
            <a:cxnSpLocks/>
            <a:stCxn id="27" idx="3"/>
          </p:cNvCxnSpPr>
          <p:nvPr/>
        </p:nvCxnSpPr>
        <p:spPr>
          <a:xfrm>
            <a:off x="9269528" y="6537704"/>
            <a:ext cx="2633642" cy="21795"/>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21A47145-4DD2-CEFF-9ADC-82AEEBDF8EEC}"/>
              </a:ext>
            </a:extLst>
          </p:cNvPr>
          <p:cNvSpPr/>
          <p:nvPr/>
        </p:nvSpPr>
        <p:spPr>
          <a:xfrm>
            <a:off x="2775756" y="647952"/>
            <a:ext cx="7604345" cy="52199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Most of the times, your research cannot be implemented.</a:t>
            </a:r>
          </a:p>
          <a:p>
            <a:pPr algn="ctr"/>
            <a:endParaRPr lang="en-US" dirty="0"/>
          </a:p>
          <a:p>
            <a:pPr algn="ctr"/>
            <a:r>
              <a:rPr lang="en-US" dirty="0"/>
              <a:t>Things like: “my protocol is 25% better than IETF’s” </a:t>
            </a:r>
          </a:p>
          <a:p>
            <a:pPr algn="ctr"/>
            <a:r>
              <a:rPr lang="en-US" dirty="0"/>
              <a:t>doesn’t matter on their own.</a:t>
            </a:r>
          </a:p>
          <a:p>
            <a:pPr algn="ctr"/>
            <a:endParaRPr lang="en-US" dirty="0"/>
          </a:p>
          <a:p>
            <a:pPr algn="ctr"/>
            <a:r>
              <a:rPr lang="en-US" dirty="0"/>
              <a:t>In lots of cases, the 25% come from unreasonable operational assumptions, or don’t cover the full communication stack (e.g. no security), or don’t work in all scenarios, or require rewriting the whole Internet, etc. etc. etc.</a:t>
            </a:r>
          </a:p>
        </p:txBody>
      </p:sp>
      <p:sp>
        <p:nvSpPr>
          <p:cNvPr id="12" name="Date Placeholder 11">
            <a:extLst>
              <a:ext uri="{FF2B5EF4-FFF2-40B4-BE49-F238E27FC236}">
                <a16:creationId xmlns:a16="http://schemas.microsoft.com/office/drawing/2014/main" id="{06501753-5ABC-03B4-6D48-80F0A8431AE8}"/>
              </a:ext>
            </a:extLst>
          </p:cNvPr>
          <p:cNvSpPr>
            <a:spLocks noGrp="1"/>
          </p:cNvSpPr>
          <p:nvPr>
            <p:ph type="dt" sz="half" idx="10"/>
          </p:nvPr>
        </p:nvSpPr>
        <p:spPr/>
        <p:txBody>
          <a:bodyPr/>
          <a:lstStyle/>
          <a:p>
            <a:r>
              <a:rPr lang="en-US"/>
              <a:t>May 30th, 2024</a:t>
            </a:r>
          </a:p>
        </p:txBody>
      </p:sp>
      <p:sp>
        <p:nvSpPr>
          <p:cNvPr id="13" name="Footer Placeholder 12">
            <a:extLst>
              <a:ext uri="{FF2B5EF4-FFF2-40B4-BE49-F238E27FC236}">
                <a16:creationId xmlns:a16="http://schemas.microsoft.com/office/drawing/2014/main" id="{9FA8A8FF-3198-81D1-9C36-D8D36B40A77B}"/>
              </a:ext>
            </a:extLst>
          </p:cNvPr>
          <p:cNvSpPr>
            <a:spLocks noGrp="1"/>
          </p:cNvSpPr>
          <p:nvPr>
            <p:ph type="ftr" sz="quarter" idx="11"/>
          </p:nvPr>
        </p:nvSpPr>
        <p:spPr/>
        <p:txBody>
          <a:bodyPr/>
          <a:lstStyle/>
          <a:p>
            <a:r>
              <a:rPr lang="en-US"/>
              <a:t>A.Pelov - IETF, Standards and Research</a:t>
            </a:r>
          </a:p>
        </p:txBody>
      </p:sp>
      <p:sp>
        <p:nvSpPr>
          <p:cNvPr id="14" name="Slide Number Placeholder 13">
            <a:extLst>
              <a:ext uri="{FF2B5EF4-FFF2-40B4-BE49-F238E27FC236}">
                <a16:creationId xmlns:a16="http://schemas.microsoft.com/office/drawing/2014/main" id="{7A8D7EBD-A76A-D801-8A6D-7665758E6EBE}"/>
              </a:ext>
            </a:extLst>
          </p:cNvPr>
          <p:cNvSpPr>
            <a:spLocks noGrp="1"/>
          </p:cNvSpPr>
          <p:nvPr>
            <p:ph type="sldNum" sz="quarter" idx="12"/>
          </p:nvPr>
        </p:nvSpPr>
        <p:spPr/>
        <p:txBody>
          <a:bodyPr/>
          <a:lstStyle/>
          <a:p>
            <a:fld id="{A5D20DDA-497C-CB4C-BDCD-EF27C37CB3C2}" type="slidenum">
              <a:rPr lang="en-US" smtClean="0"/>
              <a:t>8</a:t>
            </a:fld>
            <a:endParaRPr lang="en-US" dirty="0"/>
          </a:p>
        </p:txBody>
      </p:sp>
    </p:spTree>
    <p:extLst>
      <p:ext uri="{BB962C8B-B14F-4D97-AF65-F5344CB8AC3E}">
        <p14:creationId xmlns:p14="http://schemas.microsoft.com/office/powerpoint/2010/main" val="2917422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siter saint-briac, son patrimoine, ses restaurants, ses boutiques">
            <a:extLst>
              <a:ext uri="{FF2B5EF4-FFF2-40B4-BE49-F238E27FC236}">
                <a16:creationId xmlns:a16="http://schemas.microsoft.com/office/drawing/2014/main" id="{CFE6433D-C12D-232D-3DD6-CC01BB0FA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30" y="163267"/>
            <a:ext cx="3704858" cy="2474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67F246-2F02-2040-AC8C-F50B6631C695}"/>
              </a:ext>
            </a:extLst>
          </p:cNvPr>
          <p:cNvSpPr txBox="1"/>
          <p:nvPr/>
        </p:nvSpPr>
        <p:spPr>
          <a:xfrm>
            <a:off x="1803209" y="2701940"/>
            <a:ext cx="1445139" cy="369332"/>
          </a:xfrm>
          <a:prstGeom prst="rect">
            <a:avLst/>
          </a:prstGeom>
          <a:noFill/>
        </p:spPr>
        <p:txBody>
          <a:bodyPr wrap="none" rtlCol="0">
            <a:spAutoFit/>
          </a:bodyPr>
          <a:lstStyle/>
          <a:p>
            <a:r>
              <a:rPr lang="en-US" dirty="0"/>
              <a:t>Environment</a:t>
            </a:r>
          </a:p>
        </p:txBody>
      </p:sp>
      <p:sp>
        <p:nvSpPr>
          <p:cNvPr id="5" name="TextBox 4">
            <a:extLst>
              <a:ext uri="{FF2B5EF4-FFF2-40B4-BE49-F238E27FC236}">
                <a16:creationId xmlns:a16="http://schemas.microsoft.com/office/drawing/2014/main" id="{662BE1D3-994F-168E-B101-3BEC1430196E}"/>
              </a:ext>
            </a:extLst>
          </p:cNvPr>
          <p:cNvSpPr txBox="1"/>
          <p:nvPr/>
        </p:nvSpPr>
        <p:spPr>
          <a:xfrm>
            <a:off x="1811898" y="4091998"/>
            <a:ext cx="1496372" cy="369332"/>
          </a:xfrm>
          <a:prstGeom prst="rect">
            <a:avLst/>
          </a:prstGeom>
          <a:noFill/>
        </p:spPr>
        <p:txBody>
          <a:bodyPr wrap="none" rtlCol="0">
            <a:spAutoFit/>
          </a:bodyPr>
          <a:lstStyle/>
          <a:p>
            <a:r>
              <a:rPr lang="en-US" dirty="0"/>
              <a:t>Internet &amp; Co</a:t>
            </a:r>
          </a:p>
        </p:txBody>
      </p:sp>
      <p:pic>
        <p:nvPicPr>
          <p:cNvPr id="6" name="Picture 4" descr="Business Computing Hardware and Networking Equipment">
            <a:extLst>
              <a:ext uri="{FF2B5EF4-FFF2-40B4-BE49-F238E27FC236}">
                <a16:creationId xmlns:a16="http://schemas.microsoft.com/office/drawing/2014/main" id="{EFFDAFB9-FB35-FC26-BE1C-FAC3807E971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643670" y="4365807"/>
            <a:ext cx="2977083" cy="15021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nventional telco equipment might be negatively affecting the environment">
            <a:extLst>
              <a:ext uri="{FF2B5EF4-FFF2-40B4-BE49-F238E27FC236}">
                <a16:creationId xmlns:a16="http://schemas.microsoft.com/office/drawing/2014/main" id="{D072E1D4-9C04-F6DD-D871-4741AE635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8054" y="5710949"/>
            <a:ext cx="1526950" cy="91553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hina has over 500,000 5G base stations">
            <a:extLst>
              <a:ext uri="{FF2B5EF4-FFF2-40B4-BE49-F238E27FC236}">
                <a16:creationId xmlns:a16="http://schemas.microsoft.com/office/drawing/2014/main" id="{B6ADF37A-0E16-9D6E-747C-98DD36AF4F9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12000" y1="18914" x2="12000" y2="18914"/>
                        <a14:backgroundMark x1="8125" y1="19663" x2="8125" y2="19663"/>
                      </a14:backgroundRemoval>
                    </a14:imgEffect>
                  </a14:imgLayer>
                </a14:imgProps>
              </a:ext>
              <a:ext uri="{28A0092B-C50C-407E-A947-70E740481C1C}">
                <a14:useLocalDpi xmlns:a14="http://schemas.microsoft.com/office/drawing/2010/main" val="0"/>
              </a:ext>
            </a:extLst>
          </a:blip>
          <a:srcRect/>
          <a:stretch>
            <a:fillRect/>
          </a:stretch>
        </p:blipFill>
        <p:spPr bwMode="auto">
          <a:xfrm>
            <a:off x="284621" y="4276664"/>
            <a:ext cx="2080655" cy="138883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Organisez le câblage de votre Data Center avec Profibre">
            <a:extLst>
              <a:ext uri="{FF2B5EF4-FFF2-40B4-BE49-F238E27FC236}">
                <a16:creationId xmlns:a16="http://schemas.microsoft.com/office/drawing/2014/main" id="{4CA97252-C12A-D36F-C52B-A789BE42F8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0585" y="5650102"/>
            <a:ext cx="1118196" cy="97568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Mobile phone - Wikipedia">
            <a:extLst>
              <a:ext uri="{FF2B5EF4-FFF2-40B4-BE49-F238E27FC236}">
                <a16:creationId xmlns:a16="http://schemas.microsoft.com/office/drawing/2014/main" id="{C1EAED58-BA72-222E-3094-F1987AC250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893" b="97699" l="9925" r="99333">
                        <a14:foregroundMark x1="54629" y1="68558" x2="54629" y2="68558"/>
                        <a14:foregroundMark x1="64554" y1="70399" x2="64554" y2="70399"/>
                        <a14:foregroundMark x1="72060" y1="77454" x2="72060" y2="77454"/>
                        <a14:foregroundMark x1="83319" y1="81672" x2="83319" y2="81672"/>
                        <a14:foregroundMark x1="91159" y1="84739" x2="91159" y2="84739"/>
                        <a14:foregroundMark x1="95246" y1="84893" x2="95246" y2="84893"/>
                        <a14:foregroundMark x1="95580" y1="92791" x2="95580" y2="92791"/>
                        <a14:foregroundMark x1="96330" y1="80982" x2="88490" y2="81212"/>
                        <a14:foregroundMark x1="88490" y1="81212" x2="89491" y2="82362"/>
                        <a14:foregroundMark x1="88240" y1="85736" x2="88907" y2="93942"/>
                        <a14:foregroundMark x1="88907" y1="93942" x2="93745" y2="99693"/>
                        <a14:foregroundMark x1="93745" y1="99693" x2="99833" y2="94939"/>
                        <a14:foregroundMark x1="99833" y1="94939" x2="99333" y2="87960"/>
                        <a14:foregroundMark x1="99333" y1="87960" x2="91827" y2="85429"/>
                        <a14:foregroundMark x1="91827" y1="85429" x2="88073" y2="86426"/>
                        <a14:foregroundMark x1="90826" y1="97009" x2="97581" y2="97699"/>
                      </a14:backgroundRemoval>
                    </a14:imgEffect>
                  </a14:imgLayer>
                </a14:imgProps>
              </a:ext>
              <a:ext uri="{28A0092B-C50C-407E-A947-70E740481C1C}">
                <a14:useLocalDpi xmlns:a14="http://schemas.microsoft.com/office/drawing/2010/main" val="0"/>
              </a:ext>
            </a:extLst>
          </a:blip>
          <a:srcRect/>
          <a:stretch>
            <a:fillRect/>
          </a:stretch>
        </p:blipFill>
        <p:spPr bwMode="auto">
          <a:xfrm>
            <a:off x="270900" y="4735139"/>
            <a:ext cx="1875702" cy="2040038"/>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a:extLst>
              <a:ext uri="{FF2B5EF4-FFF2-40B4-BE49-F238E27FC236}">
                <a16:creationId xmlns:a16="http://schemas.microsoft.com/office/drawing/2014/main" id="{2D484DD5-0033-2084-943A-AC0CEF84ADF8}"/>
              </a:ext>
            </a:extLst>
          </p:cNvPr>
          <p:cNvSpPr/>
          <p:nvPr/>
        </p:nvSpPr>
        <p:spPr>
          <a:xfrm rot="9289702">
            <a:off x="4714218" y="4843166"/>
            <a:ext cx="3652936" cy="3964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0814F5F2-EC13-DA8C-8241-A1DC275B5DC1}"/>
              </a:ext>
            </a:extLst>
          </p:cNvPr>
          <p:cNvSpPr/>
          <p:nvPr/>
        </p:nvSpPr>
        <p:spPr>
          <a:xfrm rot="16200000">
            <a:off x="1986266" y="3445242"/>
            <a:ext cx="1079025" cy="272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C32857-4712-F80A-807C-02D1321234D2}"/>
              </a:ext>
            </a:extLst>
          </p:cNvPr>
          <p:cNvSpPr/>
          <p:nvPr/>
        </p:nvSpPr>
        <p:spPr>
          <a:xfrm>
            <a:off x="6115832" y="3839859"/>
            <a:ext cx="1527017" cy="873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Writing the (industrialized) code</a:t>
            </a:r>
          </a:p>
        </p:txBody>
      </p:sp>
      <p:sp>
        <p:nvSpPr>
          <p:cNvPr id="9" name="Rectangle 8">
            <a:extLst>
              <a:ext uri="{FF2B5EF4-FFF2-40B4-BE49-F238E27FC236}">
                <a16:creationId xmlns:a16="http://schemas.microsoft.com/office/drawing/2014/main" id="{3FAE4C24-2B1E-75C9-F8B1-4D93BE0A93FA}"/>
              </a:ext>
            </a:extLst>
          </p:cNvPr>
          <p:cNvSpPr/>
          <p:nvPr/>
        </p:nvSpPr>
        <p:spPr>
          <a:xfrm>
            <a:off x="6116967" y="4816706"/>
            <a:ext cx="1527017" cy="87360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Making the hardware</a:t>
            </a:r>
          </a:p>
        </p:txBody>
      </p:sp>
      <p:grpSp>
        <p:nvGrpSpPr>
          <p:cNvPr id="50" name="Group 49">
            <a:extLst>
              <a:ext uri="{FF2B5EF4-FFF2-40B4-BE49-F238E27FC236}">
                <a16:creationId xmlns:a16="http://schemas.microsoft.com/office/drawing/2014/main" id="{0C0400CC-0417-DC0D-14E8-F2D4BFAC187D}"/>
              </a:ext>
            </a:extLst>
          </p:cNvPr>
          <p:cNvGrpSpPr/>
          <p:nvPr/>
        </p:nvGrpSpPr>
        <p:grpSpPr>
          <a:xfrm>
            <a:off x="8126317" y="4400899"/>
            <a:ext cx="1059915" cy="1883374"/>
            <a:chOff x="8126317" y="4400899"/>
            <a:chExt cx="1059915" cy="1883374"/>
          </a:xfrm>
        </p:grpSpPr>
        <p:sp>
          <p:nvSpPr>
            <p:cNvPr id="19" name="Rectangle 18">
              <a:extLst>
                <a:ext uri="{FF2B5EF4-FFF2-40B4-BE49-F238E27FC236}">
                  <a16:creationId xmlns:a16="http://schemas.microsoft.com/office/drawing/2014/main" id="{D57CE14D-7F27-9EE4-9A37-EF9B1667BC17}"/>
                </a:ext>
              </a:extLst>
            </p:cNvPr>
            <p:cNvSpPr/>
            <p:nvPr/>
          </p:nvSpPr>
          <p:spPr>
            <a:xfrm>
              <a:off x="8126317" y="5051565"/>
              <a:ext cx="1059915" cy="6063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Understanding the limits</a:t>
              </a:r>
            </a:p>
          </p:txBody>
        </p:sp>
        <p:sp>
          <p:nvSpPr>
            <p:cNvPr id="20" name="Rectangle 19">
              <a:extLst>
                <a:ext uri="{FF2B5EF4-FFF2-40B4-BE49-F238E27FC236}">
                  <a16:creationId xmlns:a16="http://schemas.microsoft.com/office/drawing/2014/main" id="{A4668151-2B85-16AC-33E9-AC5D2303A45F}"/>
                </a:ext>
              </a:extLst>
            </p:cNvPr>
            <p:cNvSpPr/>
            <p:nvPr/>
          </p:nvSpPr>
          <p:spPr>
            <a:xfrm>
              <a:off x="8145364" y="5699688"/>
              <a:ext cx="1021820" cy="58458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Getting the solution to be known</a:t>
              </a:r>
            </a:p>
          </p:txBody>
        </p:sp>
        <p:sp>
          <p:nvSpPr>
            <p:cNvPr id="21" name="Rectangle 20">
              <a:extLst>
                <a:ext uri="{FF2B5EF4-FFF2-40B4-BE49-F238E27FC236}">
                  <a16:creationId xmlns:a16="http://schemas.microsoft.com/office/drawing/2014/main" id="{456EC554-13BD-621C-7FF1-50EE2E1EE0CD}"/>
                </a:ext>
              </a:extLst>
            </p:cNvPr>
            <p:cNvSpPr/>
            <p:nvPr/>
          </p:nvSpPr>
          <p:spPr>
            <a:xfrm>
              <a:off x="8126319" y="4400899"/>
              <a:ext cx="1059913" cy="6063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Understanding the benefits</a:t>
              </a:r>
            </a:p>
          </p:txBody>
        </p:sp>
      </p:grpSp>
      <p:pic>
        <p:nvPicPr>
          <p:cNvPr id="22" name="Picture 21">
            <a:extLst>
              <a:ext uri="{FF2B5EF4-FFF2-40B4-BE49-F238E27FC236}">
                <a16:creationId xmlns:a16="http://schemas.microsoft.com/office/drawing/2014/main" id="{77AADCCF-7519-1141-4ABD-BF186AB80F22}"/>
              </a:ext>
            </a:extLst>
          </p:cNvPr>
          <p:cNvPicPr>
            <a:picLocks noChangeAspect="1"/>
          </p:cNvPicPr>
          <p:nvPr/>
        </p:nvPicPr>
        <p:blipFill>
          <a:blip r:embed="rId11"/>
          <a:stretch>
            <a:fillRect/>
          </a:stretch>
        </p:blipFill>
        <p:spPr>
          <a:xfrm>
            <a:off x="9088309" y="402140"/>
            <a:ext cx="2871152" cy="2757749"/>
          </a:xfrm>
          <a:prstGeom prst="rect">
            <a:avLst/>
          </a:prstGeom>
        </p:spPr>
      </p:pic>
      <p:sp>
        <p:nvSpPr>
          <p:cNvPr id="23" name="Rectangle 22">
            <a:extLst>
              <a:ext uri="{FF2B5EF4-FFF2-40B4-BE49-F238E27FC236}">
                <a16:creationId xmlns:a16="http://schemas.microsoft.com/office/drawing/2014/main" id="{D6169201-E0F2-2AF7-F199-268212FD1B28}"/>
              </a:ext>
            </a:extLst>
          </p:cNvPr>
          <p:cNvSpPr/>
          <p:nvPr/>
        </p:nvSpPr>
        <p:spPr>
          <a:xfrm>
            <a:off x="8126317" y="3752775"/>
            <a:ext cx="1059915" cy="606379"/>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000" dirty="0"/>
              <a:t>Standardizing</a:t>
            </a:r>
          </a:p>
        </p:txBody>
      </p:sp>
      <p:grpSp>
        <p:nvGrpSpPr>
          <p:cNvPr id="51" name="Group 50">
            <a:extLst>
              <a:ext uri="{FF2B5EF4-FFF2-40B4-BE49-F238E27FC236}">
                <a16:creationId xmlns:a16="http://schemas.microsoft.com/office/drawing/2014/main" id="{946C2DD3-F5A5-1EA0-1D37-8AAE5F40FBD9}"/>
              </a:ext>
            </a:extLst>
          </p:cNvPr>
          <p:cNvGrpSpPr/>
          <p:nvPr/>
        </p:nvGrpSpPr>
        <p:grpSpPr>
          <a:xfrm>
            <a:off x="4944362" y="6353038"/>
            <a:ext cx="4241870" cy="369332"/>
            <a:chOff x="4944362" y="6353038"/>
            <a:chExt cx="4241870" cy="369332"/>
          </a:xfrm>
        </p:grpSpPr>
        <p:sp>
          <p:nvSpPr>
            <p:cNvPr id="27" name="TextBox 26">
              <a:extLst>
                <a:ext uri="{FF2B5EF4-FFF2-40B4-BE49-F238E27FC236}">
                  <a16:creationId xmlns:a16="http://schemas.microsoft.com/office/drawing/2014/main" id="{70EC7BF3-D041-34C7-CC57-BA81D42D1AA9}"/>
                </a:ext>
              </a:extLst>
            </p:cNvPr>
            <p:cNvSpPr txBox="1"/>
            <p:nvPr/>
          </p:nvSpPr>
          <p:spPr>
            <a:xfrm>
              <a:off x="7393221" y="6353038"/>
              <a:ext cx="1196481" cy="369332"/>
            </a:xfrm>
            <a:prstGeom prst="rect">
              <a:avLst/>
            </a:prstGeom>
            <a:noFill/>
          </p:spPr>
          <p:txBody>
            <a:bodyPr wrap="none" rtlCol="0">
              <a:spAutoFit/>
            </a:bodyPr>
            <a:lstStyle/>
            <a:p>
              <a:r>
                <a:rPr lang="en-US" dirty="0"/>
                <a:t>2-5 years*</a:t>
              </a:r>
            </a:p>
          </p:txBody>
        </p:sp>
        <p:cxnSp>
          <p:nvCxnSpPr>
            <p:cNvPr id="29" name="Straight Arrow Connector 28">
              <a:extLst>
                <a:ext uri="{FF2B5EF4-FFF2-40B4-BE49-F238E27FC236}">
                  <a16:creationId xmlns:a16="http://schemas.microsoft.com/office/drawing/2014/main" id="{36FA2B61-2F5F-12E5-C10A-39E53F36EE68}"/>
                </a:ext>
              </a:extLst>
            </p:cNvPr>
            <p:cNvCxnSpPr>
              <a:cxnSpLocks/>
              <a:stCxn id="27" idx="1"/>
            </p:cNvCxnSpPr>
            <p:nvPr/>
          </p:nvCxnSpPr>
          <p:spPr>
            <a:xfrm flipH="1">
              <a:off x="4944362" y="6537704"/>
              <a:ext cx="2448859" cy="18486"/>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C4CCC45C-C0A2-C23A-69A0-223272B51592}"/>
                </a:ext>
              </a:extLst>
            </p:cNvPr>
            <p:cNvCxnSpPr>
              <a:cxnSpLocks/>
              <a:stCxn id="27" idx="3"/>
            </p:cNvCxnSpPr>
            <p:nvPr/>
          </p:nvCxnSpPr>
          <p:spPr>
            <a:xfrm>
              <a:off x="8589702" y="6537704"/>
              <a:ext cx="596530"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grpSp>
      <p:sp>
        <p:nvSpPr>
          <p:cNvPr id="15" name="TextBox 14">
            <a:extLst>
              <a:ext uri="{FF2B5EF4-FFF2-40B4-BE49-F238E27FC236}">
                <a16:creationId xmlns:a16="http://schemas.microsoft.com/office/drawing/2014/main" id="{E011A5C2-F2B9-35B9-14B5-F235AF518CE6}"/>
              </a:ext>
            </a:extLst>
          </p:cNvPr>
          <p:cNvSpPr txBox="1"/>
          <p:nvPr/>
        </p:nvSpPr>
        <p:spPr>
          <a:xfrm>
            <a:off x="4942286" y="511217"/>
            <a:ext cx="3879973" cy="646331"/>
          </a:xfrm>
          <a:prstGeom prst="rect">
            <a:avLst/>
          </a:prstGeom>
          <a:noFill/>
        </p:spPr>
        <p:txBody>
          <a:bodyPr wrap="none" rtlCol="0">
            <a:spAutoFit/>
          </a:bodyPr>
          <a:lstStyle/>
          <a:p>
            <a:r>
              <a:rPr lang="en-US" b="1" dirty="0"/>
              <a:t>+ Getting experience and contacts </a:t>
            </a:r>
          </a:p>
          <a:p>
            <a:r>
              <a:rPr lang="en-US" b="1" dirty="0"/>
              <a:t>+ Maybe multiple drafts / standards</a:t>
            </a:r>
          </a:p>
        </p:txBody>
      </p:sp>
      <p:cxnSp>
        <p:nvCxnSpPr>
          <p:cNvPr id="28" name="Straight Arrow Connector 27">
            <a:extLst>
              <a:ext uri="{FF2B5EF4-FFF2-40B4-BE49-F238E27FC236}">
                <a16:creationId xmlns:a16="http://schemas.microsoft.com/office/drawing/2014/main" id="{DA3CA2A0-7F51-FBAD-7183-D2A9842DAA36}"/>
              </a:ext>
            </a:extLst>
          </p:cNvPr>
          <p:cNvCxnSpPr>
            <a:cxnSpLocks/>
            <a:endCxn id="23" idx="0"/>
          </p:cNvCxnSpPr>
          <p:nvPr/>
        </p:nvCxnSpPr>
        <p:spPr>
          <a:xfrm flipH="1">
            <a:off x="8656275" y="1072905"/>
            <a:ext cx="869690" cy="2679870"/>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8D60446-8ADB-DE14-5BFA-C0F5B834FD52}"/>
              </a:ext>
            </a:extLst>
          </p:cNvPr>
          <p:cNvCxnSpPr>
            <a:cxnSpLocks/>
            <a:endCxn id="23" idx="0"/>
          </p:cNvCxnSpPr>
          <p:nvPr/>
        </p:nvCxnSpPr>
        <p:spPr>
          <a:xfrm flipH="1">
            <a:off x="8656275" y="733188"/>
            <a:ext cx="1887647" cy="3019587"/>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50A378AA-C7CB-42ED-A790-D49432BAB335}"/>
              </a:ext>
            </a:extLst>
          </p:cNvPr>
          <p:cNvCxnSpPr>
            <a:cxnSpLocks/>
            <a:endCxn id="23" idx="0"/>
          </p:cNvCxnSpPr>
          <p:nvPr/>
        </p:nvCxnSpPr>
        <p:spPr>
          <a:xfrm flipH="1">
            <a:off x="8656275" y="995026"/>
            <a:ext cx="2721639" cy="275774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F790D957-EF9C-09A8-D7B2-0A8480227746}"/>
              </a:ext>
            </a:extLst>
          </p:cNvPr>
          <p:cNvCxnSpPr>
            <a:cxnSpLocks/>
            <a:endCxn id="23" idx="0"/>
          </p:cNvCxnSpPr>
          <p:nvPr/>
        </p:nvCxnSpPr>
        <p:spPr>
          <a:xfrm flipH="1">
            <a:off x="8656275" y="2582145"/>
            <a:ext cx="2529009" cy="1170630"/>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A42A45A3-7851-562A-5838-F514978C6D20}"/>
              </a:ext>
            </a:extLst>
          </p:cNvPr>
          <p:cNvCxnSpPr>
            <a:cxnSpLocks/>
            <a:endCxn id="23" idx="0"/>
          </p:cNvCxnSpPr>
          <p:nvPr/>
        </p:nvCxnSpPr>
        <p:spPr>
          <a:xfrm flipH="1">
            <a:off x="8656275" y="3040745"/>
            <a:ext cx="1867610" cy="712030"/>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DEBD2704-D603-9F40-3B43-61C10DB80B83}"/>
              </a:ext>
            </a:extLst>
          </p:cNvPr>
          <p:cNvCxnSpPr>
            <a:cxnSpLocks/>
            <a:endCxn id="23" idx="0"/>
          </p:cNvCxnSpPr>
          <p:nvPr/>
        </p:nvCxnSpPr>
        <p:spPr>
          <a:xfrm flipH="1">
            <a:off x="8656275" y="2662586"/>
            <a:ext cx="933805" cy="1090189"/>
          </a:xfrm>
          <a:prstGeom prst="straightConnector1">
            <a:avLst/>
          </a:prstGeom>
          <a:ln w="57150">
            <a:headEnd type="triangle"/>
            <a:tailEnd type="triangle"/>
          </a:ln>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ED228566-B874-BE79-1D96-7FF037B378A4}"/>
              </a:ext>
            </a:extLst>
          </p:cNvPr>
          <p:cNvSpPr txBox="1"/>
          <p:nvPr/>
        </p:nvSpPr>
        <p:spPr>
          <a:xfrm>
            <a:off x="4720149" y="249939"/>
            <a:ext cx="6094070" cy="369332"/>
          </a:xfrm>
          <a:prstGeom prst="rect">
            <a:avLst/>
          </a:prstGeom>
          <a:noFill/>
        </p:spPr>
        <p:txBody>
          <a:bodyPr wrap="square">
            <a:spAutoFit/>
          </a:bodyPr>
          <a:lstStyle/>
          <a:p>
            <a:r>
              <a:rPr lang="en-US" b="1" dirty="0"/>
              <a:t>1 (or more) papers</a:t>
            </a:r>
          </a:p>
        </p:txBody>
      </p:sp>
      <p:sp>
        <p:nvSpPr>
          <p:cNvPr id="52" name="Date Placeholder 51">
            <a:extLst>
              <a:ext uri="{FF2B5EF4-FFF2-40B4-BE49-F238E27FC236}">
                <a16:creationId xmlns:a16="http://schemas.microsoft.com/office/drawing/2014/main" id="{3A363BC5-5770-50B9-A98F-7AFA9797F6ED}"/>
              </a:ext>
            </a:extLst>
          </p:cNvPr>
          <p:cNvSpPr>
            <a:spLocks noGrp="1"/>
          </p:cNvSpPr>
          <p:nvPr>
            <p:ph type="dt" sz="half" idx="10"/>
          </p:nvPr>
        </p:nvSpPr>
        <p:spPr/>
        <p:txBody>
          <a:bodyPr/>
          <a:lstStyle/>
          <a:p>
            <a:r>
              <a:rPr lang="en-US"/>
              <a:t>May 30th, 2024</a:t>
            </a:r>
          </a:p>
        </p:txBody>
      </p:sp>
      <p:sp>
        <p:nvSpPr>
          <p:cNvPr id="53" name="Footer Placeholder 52">
            <a:extLst>
              <a:ext uri="{FF2B5EF4-FFF2-40B4-BE49-F238E27FC236}">
                <a16:creationId xmlns:a16="http://schemas.microsoft.com/office/drawing/2014/main" id="{1F94DA6F-AAB6-A1EF-CF96-D32CD39E5E25}"/>
              </a:ext>
            </a:extLst>
          </p:cNvPr>
          <p:cNvSpPr>
            <a:spLocks noGrp="1"/>
          </p:cNvSpPr>
          <p:nvPr>
            <p:ph type="ftr" sz="quarter" idx="11"/>
          </p:nvPr>
        </p:nvSpPr>
        <p:spPr/>
        <p:txBody>
          <a:bodyPr/>
          <a:lstStyle/>
          <a:p>
            <a:r>
              <a:rPr lang="en-US"/>
              <a:t>A.Pelov - IETF, Standards and Research</a:t>
            </a:r>
          </a:p>
        </p:txBody>
      </p:sp>
      <p:sp>
        <p:nvSpPr>
          <p:cNvPr id="54" name="Slide Number Placeholder 53">
            <a:extLst>
              <a:ext uri="{FF2B5EF4-FFF2-40B4-BE49-F238E27FC236}">
                <a16:creationId xmlns:a16="http://schemas.microsoft.com/office/drawing/2014/main" id="{17DA24C8-5675-4196-2673-0C98E8DACF8C}"/>
              </a:ext>
            </a:extLst>
          </p:cNvPr>
          <p:cNvSpPr>
            <a:spLocks noGrp="1"/>
          </p:cNvSpPr>
          <p:nvPr>
            <p:ph type="sldNum" sz="quarter" idx="12"/>
          </p:nvPr>
        </p:nvSpPr>
        <p:spPr/>
        <p:txBody>
          <a:bodyPr/>
          <a:lstStyle/>
          <a:p>
            <a:fld id="{A5D20DDA-497C-CB4C-BDCD-EF27C37CB3C2}" type="slidenum">
              <a:rPr lang="en-US" smtClean="0"/>
              <a:t>9</a:t>
            </a:fld>
            <a:endParaRPr lang="en-US"/>
          </a:p>
        </p:txBody>
      </p:sp>
    </p:spTree>
    <p:extLst>
      <p:ext uri="{BB962C8B-B14F-4D97-AF65-F5344CB8AC3E}">
        <p14:creationId xmlns:p14="http://schemas.microsoft.com/office/powerpoint/2010/main" val="243572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1000" fill="hold"/>
                                        <p:tgtEl>
                                          <p:spTgt spid="51"/>
                                        </p:tgtEl>
                                        <p:attrNameLst>
                                          <p:attrName>ppt_w</p:attrName>
                                        </p:attrNameLst>
                                      </p:cBhvr>
                                      <p:tavLst>
                                        <p:tav tm="0">
                                          <p:val>
                                            <p:strVal val="#ppt_w*0.70"/>
                                          </p:val>
                                        </p:tav>
                                        <p:tav tm="100000">
                                          <p:val>
                                            <p:strVal val="#ppt_w"/>
                                          </p:val>
                                        </p:tav>
                                      </p:tavLst>
                                    </p:anim>
                                    <p:anim calcmode="lin" valueType="num">
                                      <p:cBhvr>
                                        <p:cTn id="44" dur="1000" fill="hold"/>
                                        <p:tgtEl>
                                          <p:spTgt spid="51"/>
                                        </p:tgtEl>
                                        <p:attrNameLst>
                                          <p:attrName>ppt_h</p:attrName>
                                        </p:attrNameLst>
                                      </p:cBhvr>
                                      <p:tavLst>
                                        <p:tav tm="0">
                                          <p:val>
                                            <p:strVal val="#ppt_h"/>
                                          </p:val>
                                        </p:tav>
                                        <p:tav tm="100000">
                                          <p:val>
                                            <p:strVal val="#ppt_h"/>
                                          </p:val>
                                        </p:tav>
                                      </p:tavLst>
                                    </p:anim>
                                    <p:animEffect transition="in" filter="fade">
                                      <p:cBhvr>
                                        <p:cTn id="45" dur="1000"/>
                                        <p:tgtEl>
                                          <p:spTgt spid="5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heel(1)">
                                      <p:cBhvr>
                                        <p:cTn id="5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5" grpId="0"/>
      <p:bldP spid="4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17471</TotalTime>
  <Words>1625</Words>
  <Application>Microsoft Macintosh PowerPoint</Application>
  <PresentationFormat>Widescreen</PresentationFormat>
  <Paragraphs>224</Paragraphs>
  <Slides>22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Arial</vt:lpstr>
      <vt:lpstr>Office Theme</vt:lpstr>
      <vt:lpstr>Using Standardization as a Springboard for Academic Research: The Case of E-Impact and the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real-world examples</vt:lpstr>
      <vt:lpstr>PowerPoint Presentation</vt:lpstr>
      <vt:lpstr>What is the IETF? Internet Engineering Task Force</vt:lpstr>
      <vt:lpstr>PowerPoint Presentation</vt:lpstr>
      <vt:lpstr>PowerPoint Presentation</vt:lpstr>
      <vt:lpstr>PowerPoint Presentation</vt:lpstr>
      <vt:lpstr>PowerPoint Presentation</vt:lpstr>
      <vt:lpstr>PowerPoint Presentation</vt:lpstr>
      <vt:lpstr>PowerPoint Presentation</vt:lpstr>
      <vt:lpstr>How to become visible and useful contributor?</vt:lpstr>
      <vt:lpstr>Environmental Impacts of Internet Technology</vt:lpstr>
      <vt:lpstr>New WG to be formed: Getting Ready for Energy-Efficient Networking (GREEN)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Utiliser la Standardisation comme Tremplin pour la Recherche Académique: Le Cas d'E-Impact et l'Environnement</dc:title>
  <dc:creator>Alexander PELOV</dc:creator>
  <cp:lastModifiedBy>Alexander PELOV</cp:lastModifiedBy>
  <cp:revision>263</cp:revision>
  <dcterms:created xsi:type="dcterms:W3CDTF">2024-05-21T07:13:41Z</dcterms:created>
  <dcterms:modified xsi:type="dcterms:W3CDTF">2024-06-03T12:58:25Z</dcterms:modified>
</cp:coreProperties>
</file>